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876" r:id="rId3"/>
    <p:sldMasterId id="2147483888" r:id="rId4"/>
    <p:sldMasterId id="2147483900" r:id="rId5"/>
  </p:sldMasterIdLst>
  <p:notesMasterIdLst>
    <p:notesMasterId r:id="rId45"/>
  </p:notesMasterIdLst>
  <p:handoutMasterIdLst>
    <p:handoutMasterId r:id="rId46"/>
  </p:handoutMasterIdLst>
  <p:sldIdLst>
    <p:sldId id="643" r:id="rId6"/>
    <p:sldId id="465" r:id="rId7"/>
    <p:sldId id="748" r:id="rId8"/>
    <p:sldId id="749" r:id="rId9"/>
    <p:sldId id="762" r:id="rId10"/>
    <p:sldId id="763" r:id="rId11"/>
    <p:sldId id="764" r:id="rId12"/>
    <p:sldId id="765" r:id="rId13"/>
    <p:sldId id="766" r:id="rId14"/>
    <p:sldId id="767" r:id="rId15"/>
    <p:sldId id="768" r:id="rId16"/>
    <p:sldId id="750" r:id="rId17"/>
    <p:sldId id="751" r:id="rId18"/>
    <p:sldId id="752" r:id="rId19"/>
    <p:sldId id="753" r:id="rId20"/>
    <p:sldId id="754" r:id="rId21"/>
    <p:sldId id="756" r:id="rId22"/>
    <p:sldId id="757" r:id="rId23"/>
    <p:sldId id="758" r:id="rId24"/>
    <p:sldId id="759" r:id="rId25"/>
    <p:sldId id="710" r:id="rId26"/>
    <p:sldId id="711" r:id="rId27"/>
    <p:sldId id="700" r:id="rId28"/>
    <p:sldId id="712" r:id="rId29"/>
    <p:sldId id="714" r:id="rId30"/>
    <p:sldId id="747" r:id="rId31"/>
    <p:sldId id="713" r:id="rId32"/>
    <p:sldId id="769" r:id="rId33"/>
    <p:sldId id="716" r:id="rId34"/>
    <p:sldId id="770" r:id="rId35"/>
    <p:sldId id="717" r:id="rId36"/>
    <p:sldId id="719" r:id="rId37"/>
    <p:sldId id="721" r:id="rId38"/>
    <p:sldId id="723" r:id="rId39"/>
    <p:sldId id="725" r:id="rId40"/>
    <p:sldId id="729" r:id="rId41"/>
    <p:sldId id="744" r:id="rId42"/>
    <p:sldId id="694" r:id="rId43"/>
    <p:sldId id="746" r:id="rId44"/>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318" autoAdjust="0"/>
    <p:restoredTop sz="75565" autoAdjust="0"/>
  </p:normalViewPr>
  <p:slideViewPr>
    <p:cSldViewPr>
      <p:cViewPr varScale="1">
        <p:scale>
          <a:sx n="26" d="100"/>
          <a:sy n="26" d="100"/>
        </p:scale>
        <p:origin x="59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616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284"/>
          </a:xfrm>
          <a:prstGeom prst="rect">
            <a:avLst/>
          </a:prstGeom>
        </p:spPr>
        <p:txBody>
          <a:bodyPr vert="horz" lIns="92574" tIns="46287" rIns="92574" bIns="46287"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97284"/>
          </a:xfrm>
          <a:prstGeom prst="rect">
            <a:avLst/>
          </a:prstGeom>
        </p:spPr>
        <p:txBody>
          <a:bodyPr vert="horz" lIns="92574" tIns="46287" rIns="92574" bIns="46287" rtlCol="0"/>
          <a:lstStyle>
            <a:lvl1pPr algn="r">
              <a:defRPr sz="1200"/>
            </a:lvl1pPr>
          </a:lstStyle>
          <a:p>
            <a:fld id="{68DA0AB9-EF0C-41BA-B8C5-490B8666EDDC}" type="datetimeFigureOut">
              <a:rPr lang="en-US" smtClean="0"/>
              <a:pPr/>
              <a:t>5/1/2022</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2574" tIns="46287" rIns="92574" bIns="46287"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2574" tIns="46287" rIns="92574" bIns="46287" rtlCol="0" anchor="b"/>
          <a:lstStyle>
            <a:lvl1pPr algn="r">
              <a:defRPr sz="1200"/>
            </a:lvl1pPr>
          </a:lstStyle>
          <a:p>
            <a:fld id="{DDB3D751-D53E-48B5-B4B6-A131AAACA696}" type="slidenum">
              <a:rPr lang="en-GB" smtClean="0"/>
              <a:pPr/>
              <a:t>‹#›</a:t>
            </a:fld>
            <a:endParaRPr lang="en-GB"/>
          </a:p>
        </p:txBody>
      </p:sp>
    </p:spTree>
    <p:extLst>
      <p:ext uri="{BB962C8B-B14F-4D97-AF65-F5344CB8AC3E}">
        <p14:creationId xmlns:p14="http://schemas.microsoft.com/office/powerpoint/2010/main" val="946234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284"/>
          </a:xfrm>
          <a:prstGeom prst="rect">
            <a:avLst/>
          </a:prstGeom>
        </p:spPr>
        <p:txBody>
          <a:bodyPr vert="horz" lIns="92574" tIns="46287" rIns="92574" bIns="46287" rtlCol="0"/>
          <a:lstStyle>
            <a:lvl1pPr algn="l">
              <a:defRPr sz="1200"/>
            </a:lvl1pPr>
          </a:lstStyle>
          <a:p>
            <a:endParaRPr lang="en-GB"/>
          </a:p>
        </p:txBody>
      </p:sp>
      <p:sp>
        <p:nvSpPr>
          <p:cNvPr id="3" name="Date Placeholder 2"/>
          <p:cNvSpPr>
            <a:spLocks noGrp="1"/>
          </p:cNvSpPr>
          <p:nvPr>
            <p:ph type="dt" idx="1"/>
          </p:nvPr>
        </p:nvSpPr>
        <p:spPr>
          <a:xfrm>
            <a:off x="3884613" y="1"/>
            <a:ext cx="2971800" cy="497284"/>
          </a:xfrm>
          <a:prstGeom prst="rect">
            <a:avLst/>
          </a:prstGeom>
        </p:spPr>
        <p:txBody>
          <a:bodyPr vert="horz" lIns="92574" tIns="46287" rIns="92574" bIns="46287" rtlCol="0"/>
          <a:lstStyle>
            <a:lvl1pPr algn="r">
              <a:defRPr sz="1200"/>
            </a:lvl1pPr>
          </a:lstStyle>
          <a:p>
            <a:fld id="{17F61D51-A1C2-49C2-AEF4-009AB673A918}" type="datetimeFigureOut">
              <a:rPr lang="en-US" smtClean="0"/>
              <a:pPr/>
              <a:t>5/1/2022</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574" tIns="46287" rIns="92574" bIns="46287" rtlCol="0" anchor="ctr"/>
          <a:lstStyle/>
          <a:p>
            <a:endParaRPr lang="en-GB"/>
          </a:p>
        </p:txBody>
      </p:sp>
      <p:sp>
        <p:nvSpPr>
          <p:cNvPr id="5" name="Notes Placeholder 4"/>
          <p:cNvSpPr>
            <a:spLocks noGrp="1"/>
          </p:cNvSpPr>
          <p:nvPr>
            <p:ph type="body" sz="quarter" idx="3"/>
          </p:nvPr>
        </p:nvSpPr>
        <p:spPr>
          <a:xfrm>
            <a:off x="685800" y="4724203"/>
            <a:ext cx="5486400" cy="4475559"/>
          </a:xfrm>
          <a:prstGeom prst="rect">
            <a:avLst/>
          </a:prstGeom>
        </p:spPr>
        <p:txBody>
          <a:bodyPr vert="horz" lIns="92574" tIns="46287" rIns="92574" bIns="462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2574" tIns="46287" rIns="92574" bIns="46287"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2574" tIns="46287" rIns="92574" bIns="46287" rtlCol="0" anchor="b"/>
          <a:lstStyle>
            <a:lvl1pPr algn="r">
              <a:defRPr sz="1200"/>
            </a:lvl1pPr>
          </a:lstStyle>
          <a:p>
            <a:fld id="{92C3C99F-55FF-466E-B876-DE157D7D6E44}" type="slidenum">
              <a:rPr lang="en-GB" smtClean="0"/>
              <a:pPr/>
              <a:t>‹#›</a:t>
            </a:fld>
            <a:endParaRPr lang="en-GB"/>
          </a:p>
        </p:txBody>
      </p:sp>
    </p:spTree>
    <p:extLst>
      <p:ext uri="{BB962C8B-B14F-4D97-AF65-F5344CB8AC3E}">
        <p14:creationId xmlns:p14="http://schemas.microsoft.com/office/powerpoint/2010/main" val="422913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592AAA1-AC7F-451F-9DC0-C4A8C66DE32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Love must be a hallmark</a:t>
            </a:r>
          </a:p>
        </p:txBody>
      </p:sp>
      <p:sp>
        <p:nvSpPr>
          <p:cNvPr id="320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689C85-6C7E-422F-8307-E0D279F1AC5A}" type="slidenum">
              <a:rPr lang="en-US">
                <a:solidFill>
                  <a:prstClr val="black"/>
                </a:solidFill>
              </a:rPr>
              <a:pPr/>
              <a:t>34</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motive of Nehemiah's enemies was to show the Jews that their leader had no real concern about the Law, but was rebuilding the walls for personal reasons (v. 13). This incident was only one of several in which false prophets tried to deceive Nehemiah (v. 14). Satan still employs these three strategies as he seeks to destroy the effectiveness of spiritual leaders. One writer called them intrigue, innuendo, and intimidation.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2790388-80F5-4EA1-82E3-D6348025C05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9249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p:spPr>
      </p:sp>
      <p:sp>
        <p:nvSpPr>
          <p:cNvPr id="322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22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DBC6D8-D8FC-4DA6-992C-A1DCF3A522A6}" type="slidenum">
              <a:rPr lang="en-GB">
                <a:solidFill>
                  <a:prstClr val="black"/>
                </a:solidFill>
              </a:rPr>
              <a:pPr/>
              <a:t>36</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1D6F150-017A-47D9-B9B9-B2D78A87C9C5}" type="slidenum">
              <a:rPr lang="en-IE" smtClean="0">
                <a:solidFill>
                  <a:prstClr val="black"/>
                </a:solidFill>
              </a:rPr>
              <a:pPr/>
              <a:t>38</a:t>
            </a:fld>
            <a:endParaRPr lang="en-I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lecture assesses the theology of leadership from the Biblical Perspective. The lecture traces leadership from the very beginning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creation) and how it has generally been in scripture. God gave the mandate of leadership to Adam (Genesis 1:28) and this has continued through the centuries. All through the Old Testament, God has bestowed the mandate of leadership to humans (Patriarchs, Prophets, Priests, Kings,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Jesus left an example of Christian leadership and established leadership when he established the church. The lessons from scripture present an excellent model for church leadership.</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8A8130-198E-428F-98C3-46990FB4516D}" type="slidenum">
              <a:rPr lang="en-US" smtClean="0"/>
              <a:t>2</a:t>
            </a:fld>
            <a:endParaRPr lang="en-US"/>
          </a:p>
        </p:txBody>
      </p:sp>
    </p:spTree>
    <p:extLst>
      <p:ext uri="{BB962C8B-B14F-4D97-AF65-F5344CB8AC3E}">
        <p14:creationId xmlns:p14="http://schemas.microsoft.com/office/powerpoint/2010/main" val="119355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John 21:17 </a:t>
            </a:r>
            <a:r>
              <a:rPr lang="en-US" sz="1200" b="0" i="0" u="none" strike="noStrike" kern="1200" baseline="0" dirty="0" smtClean="0">
                <a:solidFill>
                  <a:schemeClr val="tx1"/>
                </a:solidFill>
                <a:latin typeface="+mn-lt"/>
                <a:ea typeface="+mn-ea"/>
                <a:cs typeface="+mn-cs"/>
              </a:rPr>
              <a:t> </a:t>
            </a:r>
            <a:r>
              <a:rPr lang="en-US" sz="1200" b="0" i="0" u="none" strike="noStrike" kern="1200" baseline="30000" dirty="0" smtClean="0">
                <a:solidFill>
                  <a:schemeClr val="tx1"/>
                </a:solidFill>
                <a:latin typeface="+mn-lt"/>
                <a:ea typeface="+mn-ea"/>
                <a:cs typeface="+mn-cs"/>
              </a:rPr>
              <a:t>17</a:t>
            </a:r>
            <a:r>
              <a:rPr lang="en-US" sz="1200" b="0" i="0" u="none" strike="noStrike" kern="1200" baseline="0" dirty="0" smtClean="0">
                <a:solidFill>
                  <a:schemeClr val="tx1"/>
                </a:solidFill>
                <a:latin typeface="+mn-lt"/>
                <a:ea typeface="+mn-ea"/>
                <a:cs typeface="+mn-cs"/>
              </a:rPr>
              <a:t> He said to him the third time, "Simon, </a:t>
            </a:r>
            <a:r>
              <a:rPr lang="en-US" sz="1200" b="0" i="1" u="none" strike="noStrike" kern="1200" baseline="0" dirty="0" smtClean="0">
                <a:solidFill>
                  <a:schemeClr val="tx1"/>
                </a:solidFill>
                <a:latin typeface="+mn-lt"/>
                <a:ea typeface="+mn-ea"/>
                <a:cs typeface="+mn-cs"/>
              </a:rPr>
              <a:t>son </a:t>
            </a:r>
            <a:r>
              <a:rPr lang="en-US" sz="1200" b="0" i="0" u="none" strike="noStrike" kern="1200" baseline="0" dirty="0" smtClean="0">
                <a:solidFill>
                  <a:schemeClr val="tx1"/>
                </a:solidFill>
                <a:latin typeface="+mn-lt"/>
                <a:ea typeface="+mn-ea"/>
                <a:cs typeface="+mn-cs"/>
              </a:rPr>
              <a:t>of Jonah, do you love Me?" Peter was grieved because He said to him the third time, "Do you love Me?" And he said to Him, "Lord, You know all things; You know that I love You." Jesus said to him, "Feed My sheep.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F10F2-C27C-48A9-917A-46D0DBA00F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01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8FBF5-CD08-450E-AA6A-046B5C1F0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3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Matthew 28:19-20 </a:t>
            </a:r>
            <a:r>
              <a:rPr lang="en-US" sz="1200" b="0" i="0" u="none" strike="noStrike" kern="1200" baseline="0" dirty="0" smtClean="0">
                <a:solidFill>
                  <a:schemeClr val="tx1"/>
                </a:solidFill>
                <a:latin typeface="+mn-lt"/>
                <a:ea typeface="+mn-ea"/>
                <a:cs typeface="+mn-cs"/>
              </a:rPr>
              <a:t> </a:t>
            </a:r>
            <a:r>
              <a:rPr lang="en-US" sz="1200" b="0" i="0" u="none" strike="noStrike" kern="1200" baseline="30000" dirty="0" smtClean="0">
                <a:solidFill>
                  <a:schemeClr val="tx1"/>
                </a:solidFill>
                <a:latin typeface="+mn-lt"/>
                <a:ea typeface="+mn-ea"/>
                <a:cs typeface="+mn-cs"/>
              </a:rPr>
              <a:t>19</a:t>
            </a:r>
            <a:r>
              <a:rPr lang="en-US" sz="1200" b="0" i="0" u="none" strike="noStrike" kern="1200" baseline="0" dirty="0" smtClean="0">
                <a:solidFill>
                  <a:schemeClr val="tx1"/>
                </a:solidFill>
                <a:latin typeface="+mn-lt"/>
                <a:ea typeface="+mn-ea"/>
                <a:cs typeface="+mn-cs"/>
              </a:rPr>
              <a:t> "Go therefore and make disciples of all the nations, baptizing them in the name of the Father and of the Son and of the Holy Spirit,  </a:t>
            </a:r>
            <a:r>
              <a:rPr lang="en-US" sz="1200" b="0" i="0" u="none" strike="noStrike" kern="1200" baseline="30000" dirty="0" smtClean="0">
                <a:solidFill>
                  <a:schemeClr val="tx1"/>
                </a:solidFill>
                <a:latin typeface="+mn-lt"/>
                <a:ea typeface="+mn-ea"/>
                <a:cs typeface="+mn-cs"/>
              </a:rPr>
              <a:t>20</a:t>
            </a:r>
            <a:r>
              <a:rPr lang="en-US" sz="1200" b="0" i="0" u="none" strike="noStrike" kern="1200" baseline="0" dirty="0" smtClean="0">
                <a:solidFill>
                  <a:schemeClr val="tx1"/>
                </a:solidFill>
                <a:latin typeface="+mn-lt"/>
                <a:ea typeface="+mn-ea"/>
                <a:cs typeface="+mn-cs"/>
              </a:rPr>
              <a:t> "teaching them to observe all things that I have commanded you; and lo, I am with you always, </a:t>
            </a:r>
            <a:r>
              <a:rPr lang="en-US" sz="1200" b="0" i="1" u="none" strike="noStrike" kern="1200" baseline="0" dirty="0" smtClean="0">
                <a:solidFill>
                  <a:schemeClr val="tx1"/>
                </a:solidFill>
                <a:latin typeface="+mn-lt"/>
                <a:ea typeface="+mn-ea"/>
                <a:cs typeface="+mn-cs"/>
              </a:rPr>
              <a:t>even </a:t>
            </a:r>
            <a:r>
              <a:rPr lang="en-US" sz="1200" b="0" i="0" u="none" strike="noStrike" kern="1200" baseline="0" dirty="0" smtClean="0">
                <a:solidFill>
                  <a:schemeClr val="tx1"/>
                </a:solidFill>
                <a:latin typeface="+mn-lt"/>
                <a:ea typeface="+mn-ea"/>
                <a:cs typeface="+mn-cs"/>
              </a:rPr>
              <a:t>to the end of the age." Amen.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F10F2-C27C-48A9-917A-46D0DBA00F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0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20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89C85-6C7E-422F-8307-E0D279F1AC5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788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Spirituality is</a:t>
            </a:r>
            <a:r>
              <a:rPr lang="en-US" baseline="0" dirty="0" smtClean="0"/>
              <a:t> a pre-requisite to church leadership</a:t>
            </a:r>
          </a:p>
          <a:p>
            <a:endParaRPr lang="en-US" dirty="0" smtClean="0"/>
          </a:p>
        </p:txBody>
      </p:sp>
      <p:sp>
        <p:nvSpPr>
          <p:cNvPr id="320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689C85-6C7E-422F-8307-E0D279F1AC5A}" type="slidenum">
              <a:rPr lang="en-US">
                <a:solidFill>
                  <a:prstClr val="black"/>
                </a:solidFill>
              </a:rPr>
              <a:pPr/>
              <a:t>31</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Make a prayer list</a:t>
            </a:r>
          </a:p>
          <a:p>
            <a:endParaRPr lang="en-US" dirty="0" smtClean="0"/>
          </a:p>
        </p:txBody>
      </p:sp>
      <p:sp>
        <p:nvSpPr>
          <p:cNvPr id="320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689C85-6C7E-422F-8307-E0D279F1AC5A}" type="slidenum">
              <a:rPr lang="en-US">
                <a:solidFill>
                  <a:prstClr val="black"/>
                </a:solidFill>
              </a:rPr>
              <a:pPr/>
              <a:t>32</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Reflect the character of Christ</a:t>
            </a:r>
          </a:p>
        </p:txBody>
      </p:sp>
      <p:sp>
        <p:nvSpPr>
          <p:cNvPr id="320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689C85-6C7E-422F-8307-E0D279F1AC5A}" type="slidenum">
              <a:rPr lang="en-US">
                <a:solidFill>
                  <a:prstClr val="black"/>
                </a:solidFill>
              </a:rPr>
              <a:pPr/>
              <a:t>33</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D05609-C1F6-4800-8EC0-7D4842B0B9A8}" type="datetimeFigureOut">
              <a:rPr lang="en-US" smtClean="0"/>
              <a:pPr/>
              <a:t>5/1/2022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D05609-C1F6-4800-8EC0-7D4842B0B9A8}" type="datetimeFigureOut">
              <a:rPr lang="en-US" smtClean="0"/>
              <a:pPr/>
              <a:t>5/1/2022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D05609-C1F6-4800-8EC0-7D4842B0B9A8}" type="datetimeFigureOut">
              <a:rPr lang="en-US" smtClean="0"/>
              <a:pPr/>
              <a:t>5/1/2022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84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9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98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868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40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35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67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36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D05609-C1F6-4800-8EC0-7D4842B0B9A8}" type="datetimeFigureOut">
              <a:rPr lang="en-US" smtClean="0"/>
              <a:pPr/>
              <a:t>5/1/2022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916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99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041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151569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432458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931955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9102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911776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37553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92969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05609-C1F6-4800-8EC0-7D4842B0B9A8}" type="datetimeFigureOut">
              <a:rPr lang="en-US" smtClean="0"/>
              <a:pPr/>
              <a:t>5/1/2022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24024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782494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236187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31286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896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675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514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993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283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1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D05609-C1F6-4800-8EC0-7D4842B0B9A8}" type="datetimeFigureOut">
              <a:rPr lang="en-US" smtClean="0"/>
              <a:pPr/>
              <a:t>5/1/2022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854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336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29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507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01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A8A2CA-2AB1-4B6E-8863-A3EB2C1B5004}"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7038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A2CA-2AB1-4B6E-8863-A3EB2C1B5004}"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3534633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8A2CA-2AB1-4B6E-8863-A3EB2C1B5004}"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1794763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A8A2CA-2AB1-4B6E-8863-A3EB2C1B5004}"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663830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A8A2CA-2AB1-4B6E-8863-A3EB2C1B5004}" type="datetimeFigureOut">
              <a:rPr lang="en-US" smtClean="0"/>
              <a:t>5/1/2022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1139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D05609-C1F6-4800-8EC0-7D4842B0B9A8}" type="datetimeFigureOut">
              <a:rPr lang="en-US" smtClean="0"/>
              <a:pPr/>
              <a:t>5/1/2022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A8A2CA-2AB1-4B6E-8863-A3EB2C1B5004}" type="datetimeFigureOut">
              <a:rPr lang="en-US" smtClean="0"/>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3671821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8A2CA-2AB1-4B6E-8863-A3EB2C1B5004}" type="datetimeFigureOut">
              <a:rPr lang="en-US" smtClean="0"/>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836046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8A2CA-2AB1-4B6E-8863-A3EB2C1B5004}"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4045173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8A2CA-2AB1-4B6E-8863-A3EB2C1B5004}"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2952769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A2CA-2AB1-4B6E-8863-A3EB2C1B5004}"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1659105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A2CA-2AB1-4B6E-8863-A3EB2C1B5004}"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6CAF-0C19-41FE-B0F4-0B8D3C48A432}" type="slidenum">
              <a:rPr lang="en-US" smtClean="0"/>
              <a:t>‹#›</a:t>
            </a:fld>
            <a:endParaRPr lang="en-US"/>
          </a:p>
        </p:txBody>
      </p:sp>
    </p:spTree>
    <p:extLst>
      <p:ext uri="{BB962C8B-B14F-4D97-AF65-F5344CB8AC3E}">
        <p14:creationId xmlns:p14="http://schemas.microsoft.com/office/powerpoint/2010/main" val="296081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D05609-C1F6-4800-8EC0-7D4842B0B9A8}" type="datetimeFigureOut">
              <a:rPr lang="en-US" smtClean="0"/>
              <a:pPr/>
              <a:t>5/1/2022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05609-C1F6-4800-8EC0-7D4842B0B9A8}" type="datetimeFigureOut">
              <a:rPr lang="en-US" smtClean="0"/>
              <a:pPr/>
              <a:t>5/1/2022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05609-C1F6-4800-8EC0-7D4842B0B9A8}" type="datetimeFigureOut">
              <a:rPr lang="en-US" smtClean="0"/>
              <a:pPr/>
              <a:t>5/1/2022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05609-C1F6-4800-8EC0-7D4842B0B9A8}" type="datetimeFigureOut">
              <a:rPr lang="en-US" smtClean="0"/>
              <a:pPr/>
              <a:t>5/1/2022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EDBF1-85B6-4455-897E-287E04B10A1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5609-C1F6-4800-8EC0-7D4842B0B9A8}" type="datetimeFigureOut">
              <a:rPr lang="en-US" smtClean="0"/>
              <a:pPr/>
              <a:t>5/1/2022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EDBF1-85B6-4455-897E-287E04B10A1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49CDF-D39E-48D8-9265-38F662837A48}"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72B45-CDBA-4EC4-AA77-E99C3FA34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5962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CB050-4249-48B2-B9DD-22CE95206EF8}" type="datetimeFigureOut">
              <a:rPr lang="en-IE" smtClean="0">
                <a:solidFill>
                  <a:prstClr val="black">
                    <a:tint val="75000"/>
                  </a:prstClr>
                </a:solidFill>
              </a:rPr>
              <a:pPr/>
              <a:t>01/05/2022</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A18DB-2F62-47F4-9274-DFF11AD825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12562637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8A2CA-2AB1-4B6E-8863-A3EB2C1B5004}" type="datetimeFigureOut">
              <a:rPr lang="en-US" smtClean="0">
                <a:solidFill>
                  <a:prstClr val="black">
                    <a:tint val="75000"/>
                  </a:prstClr>
                </a:solidFill>
              </a:rPr>
              <a:pPr/>
              <a:t>5/1/2022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96CAF-0C19-41FE-B0F4-0B8D3C48A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87758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8A2CA-2AB1-4B6E-8863-A3EB2C1B5004}" type="datetimeFigureOut">
              <a:rPr lang="en-US" smtClean="0"/>
              <a:t>5/1/2022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96CAF-0C19-41FE-B0F4-0B8D3C48A432}" type="slidenum">
              <a:rPr lang="en-US" smtClean="0"/>
              <a:t>‹#›</a:t>
            </a:fld>
            <a:endParaRPr lang="en-US"/>
          </a:p>
        </p:txBody>
      </p:sp>
    </p:spTree>
    <p:extLst>
      <p:ext uri="{BB962C8B-B14F-4D97-AF65-F5344CB8AC3E}">
        <p14:creationId xmlns:p14="http://schemas.microsoft.com/office/powerpoint/2010/main" val="408816700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9143998" cy="6857998"/>
          </a:xfrm>
          <a:prstGeom prst="rect">
            <a:avLst/>
          </a:prstGeom>
          <a:noFill/>
          <a:ln w="9525">
            <a:noFill/>
            <a:miter lim="800000"/>
            <a:headEnd/>
            <a:tailEnd/>
          </a:ln>
          <a:effectLst/>
        </p:spPr>
      </p:pic>
      <p:sp>
        <p:nvSpPr>
          <p:cNvPr id="2" name="Rectangle 1"/>
          <p:cNvSpPr/>
          <p:nvPr/>
        </p:nvSpPr>
        <p:spPr>
          <a:xfrm>
            <a:off x="1043608" y="1700808"/>
            <a:ext cx="7848872" cy="2970044"/>
          </a:xfrm>
          <a:prstGeom prst="rect">
            <a:avLst/>
          </a:prstGeom>
          <a:noFill/>
        </p:spPr>
        <p:txBody>
          <a:bodyPr wrap="square">
            <a:spAutoFit/>
          </a:bodyPr>
          <a:lstStyle/>
          <a:p>
            <a:pPr algn="ctr">
              <a:tabLst>
                <a:tab pos="0" algn="l"/>
              </a:tabLst>
              <a:defRPr/>
            </a:pPr>
            <a:r>
              <a:rPr lang="en-US" sz="66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radley Hand ITC" pitchFamily="66" charset="0"/>
                <a:cs typeface="Arial" pitchFamily="34" charset="0"/>
              </a:rPr>
              <a:t>The Foundation of</a:t>
            </a:r>
            <a:endParaRPr lang="en-US" sz="6600" b="1" dirty="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radley Hand ITC" pitchFamily="66" charset="0"/>
              <a:cs typeface="Arial" pitchFamily="34" charset="0"/>
            </a:endParaRPr>
          </a:p>
          <a:p>
            <a:pPr algn="ctr">
              <a:tabLst>
                <a:tab pos="0" algn="l"/>
              </a:tabLst>
              <a:defRPr/>
            </a:pPr>
            <a:r>
              <a:rPr lang="en-US" sz="115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Leadership</a:t>
            </a:r>
            <a:endParaRPr lang="en-US" sz="11500" b="1" dirty="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endParaRPr>
          </a:p>
        </p:txBody>
      </p:sp>
      <p:sp>
        <p:nvSpPr>
          <p:cNvPr id="3" name="Rectangle 2"/>
          <p:cNvSpPr/>
          <p:nvPr/>
        </p:nvSpPr>
        <p:spPr>
          <a:xfrm>
            <a:off x="4984038" y="5229200"/>
            <a:ext cx="3674980" cy="707886"/>
          </a:xfrm>
          <a:prstGeom prst="rect">
            <a:avLst/>
          </a:prstGeom>
        </p:spPr>
        <p:txBody>
          <a:bodyPr wrap="none">
            <a:spAutoFit/>
          </a:bodyPr>
          <a:lstStyle/>
          <a:p>
            <a:pPr algn="ctr">
              <a:tabLst>
                <a:tab pos="0" algn="l"/>
              </a:tabLst>
              <a:defRPr/>
            </a:pPr>
            <a:r>
              <a:rPr lang="en-US" sz="4000" b="1" dirty="0" smtClean="0">
                <a:solidFill>
                  <a:srgbClr val="FFC0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odoni MT Condensed" pitchFamily="18" charset="0"/>
                <a:cs typeface="Arial" pitchFamily="34" charset="0"/>
              </a:rPr>
              <a:t>Josiah B. Andor, PhD</a:t>
            </a:r>
            <a:endParaRPr lang="en-US" sz="4000" b="1" dirty="0">
              <a:solidFill>
                <a:srgbClr val="FFC0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odoni MT Condensed" pitchFamily="18" charset="0"/>
              <a:cs typeface="Arial" pitchFamily="34" charset="0"/>
            </a:endParaRPr>
          </a:p>
        </p:txBody>
      </p:sp>
    </p:spTree>
    <p:extLst>
      <p:ext uri="{BB962C8B-B14F-4D97-AF65-F5344CB8AC3E}">
        <p14:creationId xmlns:p14="http://schemas.microsoft.com/office/powerpoint/2010/main" val="3829578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E:\Documents\REGENT\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6" y="1"/>
            <a:ext cx="9077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33912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Documents\REGENT\20140103110751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3803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91000960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40E3F-110C-4245-ADB1-41BAF4E48E2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1027" name="Picture 3" descr="C:\Users\Pr.Godswill\Pictures\ALL MY PICTURES\ASI INFO\SLIDESSSS\05\0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 y="0"/>
            <a:ext cx="9137904" cy="6853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981670"/>
            <a:ext cx="913790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eorgia" pitchFamily="18" charset="0"/>
                <a:ea typeface="+mn-ea"/>
                <a:cs typeface="+mn-cs"/>
              </a:rPr>
              <a:t>A LEADER</a:t>
            </a:r>
            <a:endPar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orgia" pitchFamily="18" charset="0"/>
              <a:ea typeface="+mn-ea"/>
              <a:cs typeface="+mn-cs"/>
            </a:endParaRPr>
          </a:p>
        </p:txBody>
      </p:sp>
      <p:sp>
        <p:nvSpPr>
          <p:cNvPr id="7" name="Rectangle 6"/>
          <p:cNvSpPr/>
          <p:nvPr/>
        </p:nvSpPr>
        <p:spPr>
          <a:xfrm>
            <a:off x="533400" y="2633008"/>
            <a:ext cx="3810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“somebody whom people follow.”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226" y="2362200"/>
            <a:ext cx="3951174" cy="298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111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80">
                                          <p:stCondLst>
                                            <p:cond delay="0"/>
                                          </p:stCondLst>
                                        </p:cTn>
                                        <p:tgtEl>
                                          <p:spTgt spid="7">
                                            <p:txEl>
                                              <p:pRg st="0" end="0"/>
                                            </p:txEl>
                                          </p:spTgt>
                                        </p:tgtEl>
                                      </p:cBhvr>
                                    </p:animEffect>
                                    <p:anim calcmode="lin" valueType="num">
                                      <p:cBhvr>
                                        <p:cTn id="1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xEl>
                                              <p:pRg st="0" end="0"/>
                                            </p:txEl>
                                          </p:spTgt>
                                        </p:tgtEl>
                                      </p:cBhvr>
                                      <p:to x="100000" y="60000"/>
                                    </p:animScale>
                                    <p:animScale>
                                      <p:cBhvr>
                                        <p:cTn id="20" dur="166" decel="50000">
                                          <p:stCondLst>
                                            <p:cond delay="676"/>
                                          </p:stCondLst>
                                        </p:cTn>
                                        <p:tgtEl>
                                          <p:spTgt spid="7">
                                            <p:txEl>
                                              <p:pRg st="0" end="0"/>
                                            </p:txEl>
                                          </p:spTgt>
                                        </p:tgtEl>
                                      </p:cBhvr>
                                      <p:to x="100000" y="100000"/>
                                    </p:animScale>
                                    <p:animScale>
                                      <p:cBhvr>
                                        <p:cTn id="21" dur="26">
                                          <p:stCondLst>
                                            <p:cond delay="1312"/>
                                          </p:stCondLst>
                                        </p:cTn>
                                        <p:tgtEl>
                                          <p:spTgt spid="7">
                                            <p:txEl>
                                              <p:pRg st="0" end="0"/>
                                            </p:txEl>
                                          </p:spTgt>
                                        </p:tgtEl>
                                      </p:cBhvr>
                                      <p:to x="100000" y="80000"/>
                                    </p:animScale>
                                    <p:animScale>
                                      <p:cBhvr>
                                        <p:cTn id="22" dur="166" decel="50000">
                                          <p:stCondLst>
                                            <p:cond delay="1338"/>
                                          </p:stCondLst>
                                        </p:cTn>
                                        <p:tgtEl>
                                          <p:spTgt spid="7">
                                            <p:txEl>
                                              <p:pRg st="0" end="0"/>
                                            </p:txEl>
                                          </p:spTgt>
                                        </p:tgtEl>
                                      </p:cBhvr>
                                      <p:to x="100000" y="100000"/>
                                    </p:animScale>
                                    <p:animScale>
                                      <p:cBhvr>
                                        <p:cTn id="23" dur="26">
                                          <p:stCondLst>
                                            <p:cond delay="1642"/>
                                          </p:stCondLst>
                                        </p:cTn>
                                        <p:tgtEl>
                                          <p:spTgt spid="7">
                                            <p:txEl>
                                              <p:pRg st="0" end="0"/>
                                            </p:txEl>
                                          </p:spTgt>
                                        </p:tgtEl>
                                      </p:cBhvr>
                                      <p:to x="100000" y="90000"/>
                                    </p:animScale>
                                    <p:animScale>
                                      <p:cBhvr>
                                        <p:cTn id="24" dur="166" decel="50000">
                                          <p:stCondLst>
                                            <p:cond delay="1668"/>
                                          </p:stCondLst>
                                        </p:cTn>
                                        <p:tgtEl>
                                          <p:spTgt spid="7">
                                            <p:txEl>
                                              <p:pRg st="0" end="0"/>
                                            </p:txEl>
                                          </p:spTgt>
                                        </p:tgtEl>
                                      </p:cBhvr>
                                      <p:to x="100000" y="100000"/>
                                    </p:animScale>
                                    <p:animScale>
                                      <p:cBhvr>
                                        <p:cTn id="25" dur="26">
                                          <p:stCondLst>
                                            <p:cond delay="1808"/>
                                          </p:stCondLst>
                                        </p:cTn>
                                        <p:tgtEl>
                                          <p:spTgt spid="7">
                                            <p:txEl>
                                              <p:pRg st="0" end="0"/>
                                            </p:txEl>
                                          </p:spTgt>
                                        </p:tgtEl>
                                      </p:cBhvr>
                                      <p:to x="100000" y="95000"/>
                                    </p:animScale>
                                    <p:animScale>
                                      <p:cBhvr>
                                        <p:cTn id="26"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40E3F-110C-4245-ADB1-41BAF4E48E2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1027" name="Picture 3" descr="C:\Users\Pr.Godswill\Pictures\ALL MY PICTURES\ASI INFO\SLIDESSSS\05\0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 y="0"/>
            <a:ext cx="9137904" cy="6853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981670"/>
            <a:ext cx="913790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eorgia" pitchFamily="18" charset="0"/>
                <a:ea typeface="+mn-ea"/>
                <a:cs typeface="+mn-cs"/>
              </a:rPr>
              <a:t>A LEADER</a:t>
            </a:r>
            <a:endPar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orgia" pitchFamily="18" charset="0"/>
              <a:ea typeface="+mn-ea"/>
              <a:cs typeface="+mn-cs"/>
            </a:endParaRPr>
          </a:p>
        </p:txBody>
      </p:sp>
      <p:sp>
        <p:nvSpPr>
          <p:cNvPr id="7" name="Rectangle 6"/>
          <p:cNvSpPr/>
          <p:nvPr/>
        </p:nvSpPr>
        <p:spPr>
          <a:xfrm>
            <a:off x="533400" y="2633008"/>
            <a:ext cx="3810000" cy="2554545"/>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4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“somebody who guides or directs others”</a:t>
            </a:r>
          </a:p>
        </p:txBody>
      </p:sp>
      <p:pic>
        <p:nvPicPr>
          <p:cNvPr id="9" name="Picture 2" descr="E:\Documents\REGENT\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952" y="2438400"/>
            <a:ext cx="4267200" cy="323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31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80">
                                          <p:stCondLst>
                                            <p:cond delay="0"/>
                                          </p:stCondLst>
                                        </p:cTn>
                                        <p:tgtEl>
                                          <p:spTgt spid="7">
                                            <p:txEl>
                                              <p:pRg st="0" end="0"/>
                                            </p:txEl>
                                          </p:spTgt>
                                        </p:tgtEl>
                                      </p:cBhvr>
                                    </p:animEffect>
                                    <p:anim calcmode="lin" valueType="num">
                                      <p:cBhvr>
                                        <p:cTn id="1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xEl>
                                              <p:pRg st="0" end="0"/>
                                            </p:txEl>
                                          </p:spTgt>
                                        </p:tgtEl>
                                      </p:cBhvr>
                                      <p:to x="100000" y="60000"/>
                                    </p:animScale>
                                    <p:animScale>
                                      <p:cBhvr>
                                        <p:cTn id="20" dur="166" decel="50000">
                                          <p:stCondLst>
                                            <p:cond delay="676"/>
                                          </p:stCondLst>
                                        </p:cTn>
                                        <p:tgtEl>
                                          <p:spTgt spid="7">
                                            <p:txEl>
                                              <p:pRg st="0" end="0"/>
                                            </p:txEl>
                                          </p:spTgt>
                                        </p:tgtEl>
                                      </p:cBhvr>
                                      <p:to x="100000" y="100000"/>
                                    </p:animScale>
                                    <p:animScale>
                                      <p:cBhvr>
                                        <p:cTn id="21" dur="26">
                                          <p:stCondLst>
                                            <p:cond delay="1312"/>
                                          </p:stCondLst>
                                        </p:cTn>
                                        <p:tgtEl>
                                          <p:spTgt spid="7">
                                            <p:txEl>
                                              <p:pRg st="0" end="0"/>
                                            </p:txEl>
                                          </p:spTgt>
                                        </p:tgtEl>
                                      </p:cBhvr>
                                      <p:to x="100000" y="80000"/>
                                    </p:animScale>
                                    <p:animScale>
                                      <p:cBhvr>
                                        <p:cTn id="22" dur="166" decel="50000">
                                          <p:stCondLst>
                                            <p:cond delay="1338"/>
                                          </p:stCondLst>
                                        </p:cTn>
                                        <p:tgtEl>
                                          <p:spTgt spid="7">
                                            <p:txEl>
                                              <p:pRg st="0" end="0"/>
                                            </p:txEl>
                                          </p:spTgt>
                                        </p:tgtEl>
                                      </p:cBhvr>
                                      <p:to x="100000" y="100000"/>
                                    </p:animScale>
                                    <p:animScale>
                                      <p:cBhvr>
                                        <p:cTn id="23" dur="26">
                                          <p:stCondLst>
                                            <p:cond delay="1642"/>
                                          </p:stCondLst>
                                        </p:cTn>
                                        <p:tgtEl>
                                          <p:spTgt spid="7">
                                            <p:txEl>
                                              <p:pRg st="0" end="0"/>
                                            </p:txEl>
                                          </p:spTgt>
                                        </p:tgtEl>
                                      </p:cBhvr>
                                      <p:to x="100000" y="90000"/>
                                    </p:animScale>
                                    <p:animScale>
                                      <p:cBhvr>
                                        <p:cTn id="24" dur="166" decel="50000">
                                          <p:stCondLst>
                                            <p:cond delay="1668"/>
                                          </p:stCondLst>
                                        </p:cTn>
                                        <p:tgtEl>
                                          <p:spTgt spid="7">
                                            <p:txEl>
                                              <p:pRg st="0" end="0"/>
                                            </p:txEl>
                                          </p:spTgt>
                                        </p:tgtEl>
                                      </p:cBhvr>
                                      <p:to x="100000" y="100000"/>
                                    </p:animScale>
                                    <p:animScale>
                                      <p:cBhvr>
                                        <p:cTn id="25" dur="26">
                                          <p:stCondLst>
                                            <p:cond delay="1808"/>
                                          </p:stCondLst>
                                        </p:cTn>
                                        <p:tgtEl>
                                          <p:spTgt spid="7">
                                            <p:txEl>
                                              <p:pRg st="0" end="0"/>
                                            </p:txEl>
                                          </p:spTgt>
                                        </p:tgtEl>
                                      </p:cBhvr>
                                      <p:to x="100000" y="95000"/>
                                    </p:animScale>
                                    <p:animScale>
                                      <p:cBhvr>
                                        <p:cTn id="26"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40E3F-110C-4245-ADB1-41BAF4E48E2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1027" name="Picture 3" descr="C:\Users\Pr.Godswill\Pictures\ALL MY PICTURES\ASI INFO\SLIDESSSS\05\0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 y="0"/>
            <a:ext cx="9137904" cy="6853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981670"/>
            <a:ext cx="913790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eorgia" pitchFamily="18" charset="0"/>
                <a:ea typeface="+mn-ea"/>
                <a:cs typeface="+mn-cs"/>
              </a:rPr>
              <a:t>A LEADER</a:t>
            </a:r>
            <a:endPar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orgia" pitchFamily="18" charset="0"/>
              <a:ea typeface="+mn-ea"/>
              <a:cs typeface="+mn-cs"/>
            </a:endParaRPr>
          </a:p>
        </p:txBody>
      </p:sp>
      <p:sp>
        <p:nvSpPr>
          <p:cNvPr id="7" name="Rectangle 6"/>
          <p:cNvSpPr/>
          <p:nvPr/>
        </p:nvSpPr>
        <p:spPr>
          <a:xfrm>
            <a:off x="533400" y="2819400"/>
            <a:ext cx="3810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“Somebody with Influence”</a:t>
            </a:r>
          </a:p>
        </p:txBody>
      </p:sp>
      <p:pic>
        <p:nvPicPr>
          <p:cNvPr id="10" name="Picture 2" descr="E:\Documents\REGENT\20140103110751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2286000"/>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81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80">
                                          <p:stCondLst>
                                            <p:cond delay="0"/>
                                          </p:stCondLst>
                                        </p:cTn>
                                        <p:tgtEl>
                                          <p:spTgt spid="7">
                                            <p:txEl>
                                              <p:pRg st="0" end="0"/>
                                            </p:txEl>
                                          </p:spTgt>
                                        </p:tgtEl>
                                      </p:cBhvr>
                                    </p:animEffect>
                                    <p:anim calcmode="lin" valueType="num">
                                      <p:cBhvr>
                                        <p:cTn id="1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xEl>
                                              <p:pRg st="0" end="0"/>
                                            </p:txEl>
                                          </p:spTgt>
                                        </p:tgtEl>
                                      </p:cBhvr>
                                      <p:to x="100000" y="60000"/>
                                    </p:animScale>
                                    <p:animScale>
                                      <p:cBhvr>
                                        <p:cTn id="20" dur="166" decel="50000">
                                          <p:stCondLst>
                                            <p:cond delay="676"/>
                                          </p:stCondLst>
                                        </p:cTn>
                                        <p:tgtEl>
                                          <p:spTgt spid="7">
                                            <p:txEl>
                                              <p:pRg st="0" end="0"/>
                                            </p:txEl>
                                          </p:spTgt>
                                        </p:tgtEl>
                                      </p:cBhvr>
                                      <p:to x="100000" y="100000"/>
                                    </p:animScale>
                                    <p:animScale>
                                      <p:cBhvr>
                                        <p:cTn id="21" dur="26">
                                          <p:stCondLst>
                                            <p:cond delay="1312"/>
                                          </p:stCondLst>
                                        </p:cTn>
                                        <p:tgtEl>
                                          <p:spTgt spid="7">
                                            <p:txEl>
                                              <p:pRg st="0" end="0"/>
                                            </p:txEl>
                                          </p:spTgt>
                                        </p:tgtEl>
                                      </p:cBhvr>
                                      <p:to x="100000" y="80000"/>
                                    </p:animScale>
                                    <p:animScale>
                                      <p:cBhvr>
                                        <p:cTn id="22" dur="166" decel="50000">
                                          <p:stCondLst>
                                            <p:cond delay="1338"/>
                                          </p:stCondLst>
                                        </p:cTn>
                                        <p:tgtEl>
                                          <p:spTgt spid="7">
                                            <p:txEl>
                                              <p:pRg st="0" end="0"/>
                                            </p:txEl>
                                          </p:spTgt>
                                        </p:tgtEl>
                                      </p:cBhvr>
                                      <p:to x="100000" y="100000"/>
                                    </p:animScale>
                                    <p:animScale>
                                      <p:cBhvr>
                                        <p:cTn id="23" dur="26">
                                          <p:stCondLst>
                                            <p:cond delay="1642"/>
                                          </p:stCondLst>
                                        </p:cTn>
                                        <p:tgtEl>
                                          <p:spTgt spid="7">
                                            <p:txEl>
                                              <p:pRg st="0" end="0"/>
                                            </p:txEl>
                                          </p:spTgt>
                                        </p:tgtEl>
                                      </p:cBhvr>
                                      <p:to x="100000" y="90000"/>
                                    </p:animScale>
                                    <p:animScale>
                                      <p:cBhvr>
                                        <p:cTn id="24" dur="166" decel="50000">
                                          <p:stCondLst>
                                            <p:cond delay="1668"/>
                                          </p:stCondLst>
                                        </p:cTn>
                                        <p:tgtEl>
                                          <p:spTgt spid="7">
                                            <p:txEl>
                                              <p:pRg st="0" end="0"/>
                                            </p:txEl>
                                          </p:spTgt>
                                        </p:tgtEl>
                                      </p:cBhvr>
                                      <p:to x="100000" y="100000"/>
                                    </p:animScale>
                                    <p:animScale>
                                      <p:cBhvr>
                                        <p:cTn id="25" dur="26">
                                          <p:stCondLst>
                                            <p:cond delay="1808"/>
                                          </p:stCondLst>
                                        </p:cTn>
                                        <p:tgtEl>
                                          <p:spTgt spid="7">
                                            <p:txEl>
                                              <p:pRg st="0" end="0"/>
                                            </p:txEl>
                                          </p:spTgt>
                                        </p:tgtEl>
                                      </p:cBhvr>
                                      <p:to x="100000" y="95000"/>
                                    </p:animScale>
                                    <p:animScale>
                                      <p:cBhvr>
                                        <p:cTn id="26"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dirty="0" smtClean="0"/>
          </a:p>
        </p:txBody>
      </p:sp>
      <p:sp>
        <p:nvSpPr>
          <p:cNvPr id="49155" name="Content Placeholder 2"/>
          <p:cNvSpPr>
            <a:spLocks noGrp="1"/>
          </p:cNvSpPr>
          <p:nvPr>
            <p:ph idx="1"/>
          </p:nvPr>
        </p:nvSpPr>
        <p:spPr/>
        <p:txBody>
          <a:bodyPr/>
          <a:lstStyle/>
          <a:p>
            <a:endParaRPr lang="en-US" dirty="0" smtClean="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1000" y="203537"/>
            <a:ext cx="83058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Bernard MT Condensed" pitchFamily="18" charset="0"/>
                <a:ea typeface="+mn-ea"/>
                <a:cs typeface="Arial" pitchFamily="34" charset="0"/>
              </a:rPr>
              <a:t>Leadership has influence</a:t>
            </a:r>
            <a:endParaRPr kumimoji="0" lang="en-US" sz="6000" b="0" i="0" u="none" strike="noStrike" kern="0" cap="none" spc="0" normalizeH="0" baseline="0" noProof="0" dirty="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Bernard MT Condensed" pitchFamily="18" charset="0"/>
              <a:ea typeface="+mn-ea"/>
              <a:cs typeface="Arial" pitchFamily="34" charset="0"/>
            </a:endParaRPr>
          </a:p>
        </p:txBody>
      </p:sp>
      <p:sp>
        <p:nvSpPr>
          <p:cNvPr id="2" name="TextBox 1"/>
          <p:cNvSpPr txBox="1"/>
          <p:nvPr/>
        </p:nvSpPr>
        <p:spPr>
          <a:xfrm>
            <a:off x="381000" y="2160925"/>
            <a:ext cx="50292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A leader is anyone who can influence another person </a:t>
            </a:r>
            <a:r>
              <a:rPr kumimoji="0" lang="en-GB" sz="40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or group to </a:t>
            </a:r>
            <a:r>
              <a:rPr kumimoji="0" lang="en-GB" sz="4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do something, good or bad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400" y="2369820"/>
            <a:ext cx="3268980" cy="3268980"/>
          </a:xfrm>
          <a:prstGeom prst="rect">
            <a:avLst/>
          </a:prstGeom>
          <a:noFill/>
        </p:spPr>
      </p:pic>
    </p:spTree>
    <p:extLst>
      <p:ext uri="{BB962C8B-B14F-4D97-AF65-F5344CB8AC3E}">
        <p14:creationId xmlns:p14="http://schemas.microsoft.com/office/powerpoint/2010/main" val="4189771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48" y="-5316"/>
            <a:ext cx="9128050" cy="68460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1575137"/>
            <a:ext cx="9128052" cy="1200329"/>
          </a:xfrm>
          <a:prstGeom prst="rect">
            <a:avLst/>
          </a:prstGeom>
          <a:solidFill>
            <a:schemeClr val="bg2">
              <a:lumMod val="25000"/>
              <a:alpha val="2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1" u="none" strike="noStrike" kern="0" cap="none" spc="0" normalizeH="0" baseline="0" noProof="0" dirty="0" smtClean="0">
                <a:ln w="18415" cmpd="sng">
                  <a:solidFill>
                    <a:srgbClr val="FFFFFF"/>
                  </a:solidFill>
                  <a:prstDash val="solid"/>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Bradley Hand ITC" pitchFamily="66" charset="0"/>
                <a:ea typeface="+mn-ea"/>
                <a:cs typeface="Arial" pitchFamily="34" charset="0"/>
              </a:rPr>
              <a:t>A common Goal</a:t>
            </a:r>
            <a:endParaRPr kumimoji="0" lang="en-US" sz="7200" b="1" i="0" u="none" strike="noStrike" kern="0" cap="none" spc="0" normalizeH="0" baseline="0" noProof="0" dirty="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Bradley Hand ITC" pitchFamily="66" charset="0"/>
              <a:ea typeface="+mn-ea"/>
              <a:cs typeface="Arial" pitchFamily="34" charset="0"/>
            </a:endParaRPr>
          </a:p>
        </p:txBody>
      </p:sp>
    </p:spTree>
    <p:extLst>
      <p:ext uri="{BB962C8B-B14F-4D97-AF65-F5344CB8AC3E}">
        <p14:creationId xmlns:p14="http://schemas.microsoft.com/office/powerpoint/2010/main" val="4152133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40E3F-110C-4245-ADB1-41BAF4E48E2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635000"/>
            <a:ext cx="7239000"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Matthew 28:19-20 </a:t>
            </a:r>
            <a:endParaRPr kumimoji="0" lang="en-US" sz="36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19</a:t>
            </a:r>
            <a:r>
              <a:rPr kumimoji="0" lang="en-US" sz="32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 "</a:t>
            </a:r>
            <a:r>
              <a:rPr kumimoji="0" lang="en-US" sz="32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Go</a:t>
            </a:r>
            <a:r>
              <a:rPr kumimoji="0" lang="en-US" sz="32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 therefore and </a:t>
            </a:r>
            <a:r>
              <a:rPr kumimoji="0" lang="en-US" sz="32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make disciples</a:t>
            </a:r>
            <a:r>
              <a:rPr kumimoji="0" lang="en-US" sz="32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 of all the nations, </a:t>
            </a:r>
            <a:r>
              <a:rPr kumimoji="0" lang="en-US" sz="32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baptizing</a:t>
            </a:r>
            <a:r>
              <a:rPr kumimoji="0" lang="en-US" sz="32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 them in the name of the Father and of the Son and of the Holy Spirit, </a:t>
            </a:r>
            <a:r>
              <a:rPr kumimoji="0" lang="en-US" sz="3200" b="1" i="0" u="none" strike="noStrike" kern="1200" cap="none" spc="0" normalizeH="0" baseline="3000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20 </a:t>
            </a:r>
            <a:r>
              <a:rPr kumimoji="0" lang="en-US" sz="32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a:t>
            </a:r>
            <a:r>
              <a:rPr kumimoji="0" lang="en-US" sz="32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teaching them </a:t>
            </a:r>
            <a:r>
              <a:rPr kumimoji="0" lang="en-US" sz="32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to observe all things that I have commanded you; and lo, I am with you always, even to the end of the age." Amen. </a:t>
            </a:r>
          </a:p>
        </p:txBody>
      </p:sp>
    </p:spTree>
    <p:extLst>
      <p:ext uri="{BB962C8B-B14F-4D97-AF65-F5344CB8AC3E}">
        <p14:creationId xmlns:p14="http://schemas.microsoft.com/office/powerpoint/2010/main" val="603546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dirty="0" smtClean="0"/>
          </a:p>
        </p:txBody>
      </p:sp>
      <p:pic>
        <p:nvPicPr>
          <p:cNvPr id="368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p:cNvSpPr/>
          <p:nvPr/>
        </p:nvSpPr>
        <p:spPr>
          <a:xfrm>
            <a:off x="228600" y="533400"/>
            <a:ext cx="8686800" cy="92333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Sacred Responsibility</a:t>
            </a:r>
          </a:p>
        </p:txBody>
      </p:sp>
      <p:sp>
        <p:nvSpPr>
          <p:cNvPr id="2" name="Rectangle 1"/>
          <p:cNvSpPr/>
          <p:nvPr/>
        </p:nvSpPr>
        <p:spPr>
          <a:xfrm>
            <a:off x="228601" y="1752600"/>
            <a:ext cx="6095999" cy="452431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Choosing quality officers is important for the prosperity of the church, which should exercise the greatest care when calling men and women into positions of sacred responsibility.</a:t>
            </a:r>
            <a:endParaRPr kumimoji="0" lang="en-GB" sz="36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endParaRPr>
          </a:p>
        </p:txBody>
      </p:sp>
    </p:spTree>
    <p:extLst>
      <p:ext uri="{BB962C8B-B14F-4D97-AF65-F5344CB8AC3E}">
        <p14:creationId xmlns:p14="http://schemas.microsoft.com/office/powerpoint/2010/main" val="1434631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63658" y="519042"/>
            <a:ext cx="4996574" cy="1754326"/>
          </a:xfrm>
          <a:prstGeom prst="rect">
            <a:avLst/>
          </a:prstGeom>
        </p:spPr>
        <p:txBody>
          <a:bodyPr wrap="square">
            <a:spAutoFit/>
          </a:bodyPr>
          <a:lstStyle/>
          <a:p>
            <a:pPr algn="ctr" fontAlgn="base">
              <a:spcBef>
                <a:spcPct val="0"/>
              </a:spcBef>
              <a:spcAft>
                <a:spcPct val="0"/>
              </a:spcAft>
              <a:defRPr/>
            </a:pPr>
            <a:r>
              <a:rPr lang="en-US" sz="54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Focus of Presentation</a:t>
            </a:r>
            <a:endParaRPr lang="en-GB" sz="44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
        <p:nvSpPr>
          <p:cNvPr id="3" name="Rectangle 2"/>
          <p:cNvSpPr/>
          <p:nvPr/>
        </p:nvSpPr>
        <p:spPr>
          <a:xfrm>
            <a:off x="899592" y="2543413"/>
            <a:ext cx="7543293" cy="2123658"/>
          </a:xfrm>
          <a:prstGeom prst="rect">
            <a:avLst/>
          </a:prstGeom>
        </p:spPr>
        <p:txBody>
          <a:bodyPr wrap="square">
            <a:spAutoFit/>
          </a:bodyPr>
          <a:lstStyle/>
          <a:p>
            <a:pPr algn="ctr" fontAlgn="base">
              <a:spcBef>
                <a:spcPct val="0"/>
              </a:spcBef>
              <a:spcAft>
                <a:spcPct val="0"/>
              </a:spcAft>
              <a:defRPr/>
            </a:pPr>
            <a:r>
              <a:rPr lang="en-US" sz="44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The concept of </a:t>
            </a:r>
            <a:r>
              <a:rPr lang="en-US" sz="4400" b="1" dirty="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leadership from the Biblical Perspective</a:t>
            </a:r>
          </a:p>
        </p:txBody>
      </p:sp>
    </p:spTree>
    <p:extLst>
      <p:ext uri="{BB962C8B-B14F-4D97-AF65-F5344CB8AC3E}">
        <p14:creationId xmlns:p14="http://schemas.microsoft.com/office/powerpoint/2010/main" val="238818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eAndor\Documents\afe29613f25e2f4c7a94be75679297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813"/>
            <a:ext cx="9220199" cy="681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8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dirty="0" smtClean="0"/>
          </a:p>
        </p:txBody>
      </p:sp>
      <p:sp>
        <p:nvSpPr>
          <p:cNvPr id="49155" name="Content Placeholder 2"/>
          <p:cNvSpPr>
            <a:spLocks noGrp="1"/>
          </p:cNvSpPr>
          <p:nvPr>
            <p:ph idx="1"/>
          </p:nvPr>
        </p:nvSpPr>
        <p:spPr/>
        <p:txBody>
          <a:bodyPr/>
          <a:lstStyle/>
          <a:p>
            <a:endParaRPr lang="en-US" dirty="0" smtClean="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015663"/>
          </a:xfrm>
          <a:prstGeom prst="rect">
            <a:avLst/>
          </a:prstGeom>
        </p:spPr>
        <p:txBody>
          <a:bodyPr wrap="square">
            <a:spAutoFit/>
          </a:bodyPr>
          <a:lstStyle/>
          <a:p>
            <a:pPr algn="ctr">
              <a:defRPr/>
            </a:pPr>
            <a:r>
              <a:rPr lang="en-US" sz="6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The Genesis of Leadership</a:t>
            </a:r>
            <a:endParaRPr lang="en-US" sz="6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TextBox 1"/>
          <p:cNvSpPr txBox="1"/>
          <p:nvPr/>
        </p:nvSpPr>
        <p:spPr>
          <a:xfrm>
            <a:off x="304800" y="1196400"/>
            <a:ext cx="8305800" cy="4832092"/>
          </a:xfrm>
          <a:prstGeom prst="rect">
            <a:avLst/>
          </a:prstGeom>
          <a:noFill/>
        </p:spPr>
        <p:txBody>
          <a:bodyPr wrap="square" rtlCol="0">
            <a:spAutoFit/>
          </a:bodyPr>
          <a:lstStyle/>
          <a:p>
            <a:pPr algn="ctr">
              <a:defRPr/>
            </a:pPr>
            <a:r>
              <a:rPr lang="en-US" sz="44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Genesis 1:28: </a:t>
            </a: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Then </a:t>
            </a:r>
            <a:r>
              <a:rPr lang="en-US" sz="4400"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God blessed them, and God said to them, "Be fruitful and multiply; fill the earth and subdue it; have dominion over the fish of the sea, over the birds of the air, and over every living thing that moves on the earth</a:t>
            </a: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a:t>
            </a:r>
            <a:endParaRPr lang="en-US" sz="4400"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endParaRPr>
          </a:p>
        </p:txBody>
      </p:sp>
    </p:spTree>
    <p:extLst>
      <p:ext uri="{BB962C8B-B14F-4D97-AF65-F5344CB8AC3E}">
        <p14:creationId xmlns:p14="http://schemas.microsoft.com/office/powerpoint/2010/main" val="2996619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dirty="0" smtClean="0"/>
          </a:p>
        </p:txBody>
      </p:sp>
      <p:sp>
        <p:nvSpPr>
          <p:cNvPr id="49155" name="Content Placeholder 2"/>
          <p:cNvSpPr>
            <a:spLocks noGrp="1"/>
          </p:cNvSpPr>
          <p:nvPr>
            <p:ph idx="1"/>
          </p:nvPr>
        </p:nvSpPr>
        <p:spPr/>
        <p:txBody>
          <a:bodyPr/>
          <a:lstStyle/>
          <a:p>
            <a:endParaRPr lang="en-US" dirty="0" smtClean="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015663"/>
          </a:xfrm>
          <a:prstGeom prst="rect">
            <a:avLst/>
          </a:prstGeom>
        </p:spPr>
        <p:txBody>
          <a:bodyPr wrap="square">
            <a:spAutoFit/>
          </a:bodyPr>
          <a:lstStyle/>
          <a:p>
            <a:pPr algn="ctr">
              <a:defRPr/>
            </a:pPr>
            <a:r>
              <a:rPr lang="en-US" sz="6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The Core Point!</a:t>
            </a:r>
            <a:endParaRPr lang="en-US" sz="6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TextBox 1"/>
          <p:cNvSpPr txBox="1"/>
          <p:nvPr/>
        </p:nvSpPr>
        <p:spPr>
          <a:xfrm>
            <a:off x="304800" y="1812880"/>
            <a:ext cx="8610600" cy="3416320"/>
          </a:xfrm>
          <a:prstGeom prst="rect">
            <a:avLst/>
          </a:prstGeom>
          <a:noFill/>
        </p:spPr>
        <p:txBody>
          <a:bodyPr wrap="square" rtlCol="0">
            <a:spAutoFit/>
          </a:bodyPr>
          <a:lstStyle/>
          <a:p>
            <a:pPr algn="ctr"/>
            <a:r>
              <a:rPr lang="en-US" sz="36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From the foregoing, we can say that leadership is the management of heavenly resources, including </a:t>
            </a:r>
            <a:r>
              <a:rPr lang="en-US" sz="36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people, talent </a:t>
            </a:r>
            <a:r>
              <a:rPr lang="en-US" sz="3600" b="1" dirty="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 and time.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a:p>
            <a:pPr algn="ctr"/>
            <a:r>
              <a:rPr lang="en-US" sz="36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Leadership is commissioned by God and should be treated as such</a:t>
            </a:r>
          </a:p>
        </p:txBody>
      </p:sp>
    </p:spTree>
    <p:extLst>
      <p:ext uri="{BB962C8B-B14F-4D97-AF65-F5344CB8AC3E}">
        <p14:creationId xmlns:p14="http://schemas.microsoft.com/office/powerpoint/2010/main" val="159749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2040E3F-110C-4245-ADB1-41BAF4E48E2D}" type="slidenum">
              <a:rPr lang="en-US" smtClean="0">
                <a:solidFill>
                  <a:prstClr val="white">
                    <a:tint val="75000"/>
                  </a:prstClr>
                </a:solidFill>
              </a:rPr>
              <a:pPr/>
              <a:t>23</a:t>
            </a:fld>
            <a:endParaRPr lang="en-US">
              <a:solidFill>
                <a:prstClr val="white">
                  <a:tint val="75000"/>
                </a:prstClr>
              </a:solidFill>
            </a:endParaRPr>
          </a:p>
        </p:txBody>
      </p:sp>
      <p:pic>
        <p:nvPicPr>
          <p:cNvPr id="1027" name="Picture 3" descr="C:\Users\Pr.Godswill\Pictures\ALL MY PICTURES\ASI INFO\SLIDESSSS\05\0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0"/>
            <a:ext cx="9137904" cy="6853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981670"/>
            <a:ext cx="9137904" cy="923330"/>
          </a:xfrm>
          <a:prstGeom prst="rect">
            <a:avLst/>
          </a:prstGeom>
        </p:spPr>
        <p:txBody>
          <a:bodyPr wrap="square">
            <a:spAutoFit/>
          </a:bodyPr>
          <a:lstStyle/>
          <a:p>
            <a:pPr algn="ctr">
              <a:defRPr/>
            </a:pPr>
            <a:r>
              <a:rPr lang="en-US" sz="5400" b="1" dirty="0" smtClean="0">
                <a:solidFill>
                  <a:srgbClr val="FFFF00"/>
                </a:solidFill>
                <a:effectLst>
                  <a:outerShdw blurRad="38100" dist="38100" dir="2700000" algn="tl">
                    <a:srgbClr val="000000"/>
                  </a:outerShdw>
                </a:effectLst>
                <a:latin typeface="Georgia" pitchFamily="18" charset="0"/>
              </a:rPr>
              <a:t>Christian LEADERSHIP</a:t>
            </a:r>
            <a:endParaRPr lang="en-US" sz="5400" b="1" dirty="0">
              <a:solidFill>
                <a:srgbClr val="FFFFFF"/>
              </a:solidFill>
              <a:effectLst>
                <a:outerShdw blurRad="38100" dist="38100" dir="2700000" algn="tl">
                  <a:srgbClr val="000000"/>
                </a:outerShdw>
              </a:effectLst>
              <a:latin typeface="Georgia" pitchFamily="18" charset="0"/>
            </a:endParaRPr>
          </a:p>
        </p:txBody>
      </p:sp>
      <p:sp>
        <p:nvSpPr>
          <p:cNvPr id="7" name="Rectangle 6"/>
          <p:cNvSpPr/>
          <p:nvPr/>
        </p:nvSpPr>
        <p:spPr>
          <a:xfrm>
            <a:off x="304800" y="2222480"/>
            <a:ext cx="8534400" cy="3416320"/>
          </a:xfrm>
          <a:prstGeom prst="rect">
            <a:avLst/>
          </a:prstGeom>
        </p:spPr>
        <p:txBody>
          <a:bodyPr wrap="square">
            <a:spAutoFit/>
          </a:bodyPr>
          <a:lstStyle/>
          <a:p>
            <a:pPr algn="ctr"/>
            <a:r>
              <a:rPr lang="en-US" sz="36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Christian leadership is the process by which men and women called by God give servant direction </a:t>
            </a:r>
            <a:r>
              <a:rPr lang="en-US" sz="36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and humble </a:t>
            </a:r>
            <a:r>
              <a:rPr lang="en-US" sz="36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guidance to a body of believers toward a common goal using biblical principles.</a:t>
            </a:r>
            <a:r>
              <a:rPr lang="en-US" sz="36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     </a:t>
            </a:r>
            <a:endParaRPr lang="en-GB" sz="36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1050307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dirty="0" smtClean="0"/>
          </a:p>
        </p:txBody>
      </p:sp>
      <p:sp>
        <p:nvSpPr>
          <p:cNvPr id="49155" name="Content Placeholder 2"/>
          <p:cNvSpPr>
            <a:spLocks noGrp="1"/>
          </p:cNvSpPr>
          <p:nvPr>
            <p:ph idx="1"/>
          </p:nvPr>
        </p:nvSpPr>
        <p:spPr/>
        <p:txBody>
          <a:bodyPr/>
          <a:lstStyle/>
          <a:p>
            <a:endParaRPr lang="en-US" dirty="0" smtClean="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015663"/>
          </a:xfrm>
          <a:prstGeom prst="rect">
            <a:avLst/>
          </a:prstGeom>
        </p:spPr>
        <p:txBody>
          <a:bodyPr wrap="square">
            <a:spAutoFit/>
          </a:bodyPr>
          <a:lstStyle/>
          <a:p>
            <a:pPr algn="ctr">
              <a:defRPr/>
            </a:pPr>
            <a:r>
              <a:rPr lang="en-US" sz="6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Leadership through the OT</a:t>
            </a:r>
            <a:endParaRPr lang="en-US" sz="6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TextBox 1"/>
          <p:cNvSpPr txBox="1"/>
          <p:nvPr/>
        </p:nvSpPr>
        <p:spPr>
          <a:xfrm>
            <a:off x="304800" y="1052736"/>
            <a:ext cx="4267200" cy="4832092"/>
          </a:xfrm>
          <a:prstGeom prst="rect">
            <a:avLst/>
          </a:prstGeom>
          <a:noFill/>
        </p:spPr>
        <p:txBody>
          <a:bodyPr wrap="square" rtlCol="0">
            <a:spAutoFit/>
          </a:bodyPr>
          <a:lstStyle/>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Patriarchs</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Moses</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Priests</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Judges</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Samuel</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Kings</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Prophets</a:t>
            </a:r>
            <a:endParaRPr lang="en-US" sz="4400"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33800" y="1828800"/>
            <a:ext cx="5271612" cy="3953709"/>
          </a:xfrm>
          <a:prstGeom prst="rect">
            <a:avLst/>
          </a:prstGeom>
          <a:noFill/>
        </p:spPr>
      </p:pic>
    </p:spTree>
    <p:extLst>
      <p:ext uri="{BB962C8B-B14F-4D97-AF65-F5344CB8AC3E}">
        <p14:creationId xmlns:p14="http://schemas.microsoft.com/office/powerpoint/2010/main" val="2605479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dirty="0" smtClean="0"/>
          </a:p>
        </p:txBody>
      </p:sp>
      <p:sp>
        <p:nvSpPr>
          <p:cNvPr id="49155" name="Content Placeholder 2"/>
          <p:cNvSpPr>
            <a:spLocks noGrp="1"/>
          </p:cNvSpPr>
          <p:nvPr>
            <p:ph idx="1"/>
          </p:nvPr>
        </p:nvSpPr>
        <p:spPr/>
        <p:txBody>
          <a:bodyPr/>
          <a:lstStyle/>
          <a:p>
            <a:endParaRPr lang="en-US" dirty="0" smtClean="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015663"/>
          </a:xfrm>
          <a:prstGeom prst="rect">
            <a:avLst/>
          </a:prstGeom>
        </p:spPr>
        <p:txBody>
          <a:bodyPr wrap="square">
            <a:spAutoFit/>
          </a:bodyPr>
          <a:lstStyle/>
          <a:p>
            <a:pPr algn="ctr">
              <a:defRPr/>
            </a:pPr>
            <a:r>
              <a:rPr lang="en-US" sz="6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New testament</a:t>
            </a:r>
            <a:endParaRPr lang="en-US" sz="6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TextBox 1"/>
          <p:cNvSpPr txBox="1"/>
          <p:nvPr/>
        </p:nvSpPr>
        <p:spPr>
          <a:xfrm>
            <a:off x="7077" y="2494839"/>
            <a:ext cx="4267200" cy="2800767"/>
          </a:xfrm>
          <a:prstGeom prst="rect">
            <a:avLst/>
          </a:prstGeom>
          <a:noFill/>
        </p:spPr>
        <p:txBody>
          <a:bodyPr wrap="square" rtlCol="0">
            <a:spAutoFit/>
          </a:bodyPr>
          <a:lstStyle/>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Priests</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Rabbis</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Pharisees</a:t>
            </a:r>
          </a:p>
          <a:p>
            <a:pPr algn="ctr">
              <a:defRPr/>
            </a:pPr>
            <a:r>
              <a:rPr lang="en-US" sz="44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Sadducees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33800" y="1828800"/>
            <a:ext cx="5271612" cy="3953709"/>
          </a:xfrm>
          <a:prstGeom prst="rect">
            <a:avLst/>
          </a:prstGeom>
          <a:noFill/>
        </p:spPr>
      </p:pic>
    </p:spTree>
    <p:extLst>
      <p:ext uri="{BB962C8B-B14F-4D97-AF65-F5344CB8AC3E}">
        <p14:creationId xmlns:p14="http://schemas.microsoft.com/office/powerpoint/2010/main" val="1473408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2040E3F-110C-4245-ADB1-41BAF4E48E2D}" type="slidenum">
              <a:rPr lang="en-US" smtClean="0">
                <a:solidFill>
                  <a:prstClr val="white">
                    <a:tint val="75000"/>
                  </a:prstClr>
                </a:solidFill>
              </a:rPr>
              <a:pPr/>
              <a:t>26</a:t>
            </a:fld>
            <a:endParaRPr lang="en-US">
              <a:solidFill>
                <a:prstClr val="white">
                  <a:tint val="75000"/>
                </a:prstClr>
              </a:solidFill>
            </a:endParaRPr>
          </a:p>
        </p:txBody>
      </p:sp>
      <p:pic>
        <p:nvPicPr>
          <p:cNvPr id="1027" name="Picture 3" descr="C:\Users\Pr.Godswill\Pictures\ALL MY PICTURES\ASI INFO\SLIDESSSS\05\0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0"/>
            <a:ext cx="9137904" cy="6853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672709"/>
            <a:ext cx="9137904" cy="2554545"/>
          </a:xfrm>
          <a:prstGeom prst="rect">
            <a:avLst/>
          </a:prstGeom>
        </p:spPr>
        <p:txBody>
          <a:bodyPr wrap="square">
            <a:spAutoFit/>
          </a:bodyPr>
          <a:lstStyle/>
          <a:p>
            <a:pPr algn="ctr">
              <a:defRPr/>
            </a:pPr>
            <a:r>
              <a:rPr lang="en-US" sz="8000" b="1" dirty="0" smtClean="0">
                <a:solidFill>
                  <a:prstClr val="white"/>
                </a:solidFill>
                <a:effectLst>
                  <a:outerShdw blurRad="38100" dist="38100" dir="2700000" algn="tl">
                    <a:srgbClr val="000000"/>
                  </a:outerShdw>
                </a:effectLst>
                <a:latin typeface="Bradley Hand ITC" pitchFamily="66" charset="0"/>
              </a:rPr>
              <a:t>Church </a:t>
            </a:r>
          </a:p>
          <a:p>
            <a:pPr algn="ctr">
              <a:defRPr/>
            </a:pPr>
            <a:r>
              <a:rPr lang="en-US" sz="8000" b="1" dirty="0" smtClean="0">
                <a:solidFill>
                  <a:srgbClr val="FFFF00"/>
                </a:solidFill>
                <a:effectLst>
                  <a:outerShdw blurRad="38100" dist="38100" dir="2700000" algn="tl">
                    <a:srgbClr val="000000"/>
                  </a:outerShdw>
                </a:effectLst>
                <a:latin typeface="Georgia" pitchFamily="18" charset="0"/>
              </a:rPr>
              <a:t>LEADERSHIP</a:t>
            </a:r>
          </a:p>
        </p:txBody>
      </p:sp>
    </p:spTree>
    <p:extLst>
      <p:ext uri="{BB962C8B-B14F-4D97-AF65-F5344CB8AC3E}">
        <p14:creationId xmlns:p14="http://schemas.microsoft.com/office/powerpoint/2010/main" val="3634892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dirty="0" smtClean="0"/>
          </a:p>
        </p:txBody>
      </p:sp>
      <p:sp>
        <p:nvSpPr>
          <p:cNvPr id="49155" name="Content Placeholder 2"/>
          <p:cNvSpPr>
            <a:spLocks noGrp="1"/>
          </p:cNvSpPr>
          <p:nvPr>
            <p:ph idx="1"/>
          </p:nvPr>
        </p:nvSpPr>
        <p:spPr/>
        <p:txBody>
          <a:bodyPr/>
          <a:lstStyle/>
          <a:p>
            <a:endParaRPr lang="en-US" dirty="0" smtClean="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015663"/>
          </a:xfrm>
          <a:prstGeom prst="rect">
            <a:avLst/>
          </a:prstGeom>
        </p:spPr>
        <p:txBody>
          <a:bodyPr wrap="square">
            <a:spAutoFit/>
          </a:bodyPr>
          <a:lstStyle/>
          <a:p>
            <a:pPr algn="ctr">
              <a:defRPr/>
            </a:pPr>
            <a:r>
              <a:rPr lang="en-US" sz="6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NT Church Leadership</a:t>
            </a:r>
            <a:endParaRPr lang="en-US" sz="6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TextBox 1"/>
          <p:cNvSpPr txBox="1"/>
          <p:nvPr/>
        </p:nvSpPr>
        <p:spPr>
          <a:xfrm>
            <a:off x="304800" y="1447800"/>
            <a:ext cx="8458200" cy="4401205"/>
          </a:xfrm>
          <a:prstGeom prst="rect">
            <a:avLst/>
          </a:prstGeom>
          <a:noFill/>
        </p:spPr>
        <p:txBody>
          <a:bodyPr wrap="square" rtlCol="0">
            <a:spAutoFit/>
          </a:bodyPr>
          <a:lstStyle/>
          <a:p>
            <a:pPr algn="ctr">
              <a:defRPr/>
            </a:pPr>
            <a:r>
              <a:rPr lang="en-US" sz="4000"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He said to him the third time, "Simon, son of Jonah, do you love Me?" Peter was grieved because He said to him the third time, "Do you love Me?" And he said to Him, "Lord, You know all things; You know that I love You." Jesus said to him, "Feed My sheep</a:t>
            </a:r>
            <a:r>
              <a:rPr lang="en-US" sz="4000"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 </a:t>
            </a:r>
            <a:r>
              <a:rPr lang="en-US" sz="4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(John 21:18)</a:t>
            </a:r>
            <a:endParaRPr lang="en-US" sz="4000" dirty="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endParaRPr>
          </a:p>
        </p:txBody>
      </p:sp>
    </p:spTree>
    <p:extLst>
      <p:ext uri="{BB962C8B-B14F-4D97-AF65-F5344CB8AC3E}">
        <p14:creationId xmlns:p14="http://schemas.microsoft.com/office/powerpoint/2010/main" val="3026188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dirty="0" smtClean="0"/>
          </a:p>
        </p:txBody>
      </p:sp>
      <p:sp>
        <p:nvSpPr>
          <p:cNvPr id="49155" name="Content Placeholder 2"/>
          <p:cNvSpPr>
            <a:spLocks noGrp="1"/>
          </p:cNvSpPr>
          <p:nvPr>
            <p:ph idx="1"/>
          </p:nvPr>
        </p:nvSpPr>
        <p:spPr/>
        <p:txBody>
          <a:bodyPr/>
          <a:lstStyle/>
          <a:p>
            <a:endParaRPr lang="en-US" dirty="0" smtClean="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99392"/>
            <a:ext cx="91440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Bernard MT Condensed" pitchFamily="18" charset="0"/>
                <a:ea typeface="+mn-ea"/>
                <a:cs typeface="Arial" pitchFamily="34" charset="0"/>
              </a:rPr>
              <a:t>Qualifications</a:t>
            </a:r>
            <a:endParaRPr kumimoji="0" lang="en-US" sz="5400" b="0" i="0" u="none" strike="noStrike" kern="0" cap="none" spc="0" normalizeH="0" baseline="0" noProof="0" dirty="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Bernard MT Condensed" pitchFamily="18" charset="0"/>
              <a:ea typeface="+mn-ea"/>
              <a:cs typeface="Arial" pitchFamily="34" charset="0"/>
            </a:endParaRPr>
          </a:p>
        </p:txBody>
      </p:sp>
      <p:sp>
        <p:nvSpPr>
          <p:cNvPr id="2" name="TextBox 1"/>
          <p:cNvSpPr txBox="1"/>
          <p:nvPr/>
        </p:nvSpPr>
        <p:spPr>
          <a:xfrm>
            <a:off x="107504" y="836712"/>
            <a:ext cx="8892480"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Church Leaders must have a godly character , </a:t>
            </a:r>
            <a:r>
              <a:rPr kumimoji="0" lang="en-US" sz="2800" b="1" i="0" u="none" strike="noStrike" kern="1200" cap="none" spc="0" normalizeH="0" baseline="0" noProof="0" dirty="0" err="1"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etc</a:t>
            </a:r>
            <a:r>
              <a:rPr kumimoji="0" lang="en-US" sz="28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 </a:t>
            </a:r>
            <a:r>
              <a:rPr kumimoji="0" lang="en-US" sz="2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(1 Timothy 3).</a:t>
            </a:r>
            <a:r>
              <a:rPr kumimoji="0" lang="en-US" sz="28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 </a:t>
            </a:r>
          </a:p>
          <a:p>
            <a:pPr marL="457200" lvl="0" indent="-457200">
              <a:buFont typeface="Wingdings" pitchFamily="2" charset="2"/>
              <a:buChar char="ü"/>
              <a:defRPr/>
            </a:pPr>
            <a:r>
              <a:rPr lang="en-US" sz="28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Since biblical leadership requires submissive followers, the leader is placed in a position over a vulnerable, submissive </a:t>
            </a:r>
            <a:r>
              <a:rPr lang="en-US" sz="28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staff. Therefore</a:t>
            </a:r>
            <a:r>
              <a:rPr lang="en-US" sz="28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 the Integrity of the </a:t>
            </a:r>
            <a:r>
              <a:rPr lang="en-US" sz="28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important.</a:t>
            </a:r>
            <a:endParaRPr lang="en-US" sz="28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A leader must be truthful, honest, and faithful </a:t>
            </a:r>
            <a:r>
              <a:rPr kumimoji="0" lang="en-US" sz="2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(Exodus 18:21) </a:t>
            </a:r>
            <a:r>
              <a:rPr kumimoji="0" lang="en-US" sz="28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to warrant submission from followers and to protect them from abuse</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Spirit-Filled </a:t>
            </a:r>
            <a:r>
              <a:rPr kumimoji="0" lang="en-US" sz="2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(Acts 6:I3)</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Able to </a:t>
            </a:r>
            <a:r>
              <a:rPr kumimoji="0" lang="en-US" sz="28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teach </a:t>
            </a:r>
            <a:r>
              <a:rPr kumimoji="0" lang="en-US" sz="28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rPr>
              <a:t>(2 Tim. 2:2).</a:t>
            </a:r>
            <a:endParaRPr kumimoji="0" lang="en-US" sz="2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cs typeface="Arial" pitchFamily="34" charset="0"/>
            </a:endParaRPr>
          </a:p>
        </p:txBody>
      </p:sp>
    </p:spTree>
    <p:extLst>
      <p:ext uri="{BB962C8B-B14F-4D97-AF65-F5344CB8AC3E}">
        <p14:creationId xmlns:p14="http://schemas.microsoft.com/office/powerpoint/2010/main" val="3595374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dirty="0" smtClean="0"/>
          </a:p>
        </p:txBody>
      </p:sp>
      <p:pic>
        <p:nvPicPr>
          <p:cNvPr id="9219" name="Picture 2" descr="C:\Users\Godswill T.K Mensah\Desktop\TK's document on pen drive\wall papers\3D Glass Imaginations Wallpapers [1600x1200] HD Collection\35.jpg"/>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5" name="Rectangle 4"/>
          <p:cNvSpPr/>
          <p:nvPr/>
        </p:nvSpPr>
        <p:spPr>
          <a:xfrm>
            <a:off x="152400" y="533400"/>
            <a:ext cx="8610600" cy="1015663"/>
          </a:xfrm>
          <a:prstGeom prst="rect">
            <a:avLst/>
          </a:prstGeom>
        </p:spPr>
        <p:txBody>
          <a:bodyPr wrap="square">
            <a:spAutoFit/>
          </a:bodyPr>
          <a:lstStyle/>
          <a:p>
            <a:pPr algn="ctr" fontAlgn="base">
              <a:spcBef>
                <a:spcPct val="0"/>
              </a:spcBef>
              <a:spcAft>
                <a:spcPct val="0"/>
              </a:spcAft>
              <a:defRPr/>
            </a:pPr>
            <a:r>
              <a:rPr lang="en-GB" sz="60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Spiritual Leadership</a:t>
            </a:r>
            <a:endParaRPr lang="en-GB" sz="60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
        <p:nvSpPr>
          <p:cNvPr id="2" name="Rectangle 1"/>
          <p:cNvSpPr/>
          <p:nvPr/>
        </p:nvSpPr>
        <p:spPr>
          <a:xfrm>
            <a:off x="381000" y="2286000"/>
            <a:ext cx="5486400" cy="4031873"/>
          </a:xfrm>
          <a:prstGeom prst="rect">
            <a:avLst/>
          </a:prstGeom>
        </p:spPr>
        <p:txBody>
          <a:bodyPr wrap="square">
            <a:spAutoFit/>
          </a:bodyPr>
          <a:lstStyle/>
          <a:p>
            <a:pPr fontAlgn="base">
              <a:spcBef>
                <a:spcPct val="0"/>
              </a:spcBef>
              <a:spcAft>
                <a:spcPct val="0"/>
              </a:spcAft>
              <a:defRPr/>
            </a:pPr>
            <a:r>
              <a:rPr lang="en-US" sz="32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Skill and experience are both important traits and should not be minimized.</a:t>
            </a:r>
          </a:p>
          <a:p>
            <a:pPr fontAlgn="base">
              <a:spcBef>
                <a:spcPct val="0"/>
              </a:spcBef>
              <a:spcAft>
                <a:spcPct val="0"/>
              </a:spcAft>
              <a:defRPr/>
            </a:pPr>
            <a:r>
              <a:rPr lang="en-US" sz="32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However, being </a:t>
            </a: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spirit-filled and spirit-led </a:t>
            </a:r>
            <a:r>
              <a:rPr lang="en-US" sz="32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are the most essential and important qualities</a:t>
            </a:r>
            <a:endParaRPr lang="en-GB" sz="3200" b="1" dirty="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4183279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52400"/>
            <a:ext cx="278634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John 21:17 </a:t>
            </a:r>
            <a:endParaRPr kumimoji="0" lang="en-US" sz="36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endParaRPr>
          </a:p>
        </p:txBody>
      </p:sp>
    </p:spTree>
    <p:extLst>
      <p:ext uri="{BB962C8B-B14F-4D97-AF65-F5344CB8AC3E}">
        <p14:creationId xmlns:p14="http://schemas.microsoft.com/office/powerpoint/2010/main" val="32310995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dirty="0" smtClean="0"/>
          </a:p>
        </p:txBody>
      </p:sp>
      <p:pic>
        <p:nvPicPr>
          <p:cNvPr id="9219" name="Picture 2" descr="C:\Users\Godswill T.K Mensah\Desktop\TK's document on pen drive\wall papers\3D Glass Imaginations Wallpapers [1600x1200] HD Collection\35.jpg"/>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5" name="Rectangle 4"/>
          <p:cNvSpPr/>
          <p:nvPr/>
        </p:nvSpPr>
        <p:spPr>
          <a:xfrm>
            <a:off x="152400" y="533400"/>
            <a:ext cx="8610600" cy="101566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60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Spiritual Leadership</a:t>
            </a:r>
            <a:endParaRPr kumimoji="0" lang="en-GB" sz="6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endParaRPr>
          </a:p>
        </p:txBody>
      </p:sp>
      <p:sp>
        <p:nvSpPr>
          <p:cNvPr id="2" name="Rectangle 1"/>
          <p:cNvSpPr/>
          <p:nvPr/>
        </p:nvSpPr>
        <p:spPr>
          <a:xfrm>
            <a:off x="381000" y="2286000"/>
            <a:ext cx="5486400" cy="353943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The goal is to feed the flock so they can fulfill the mission given by Christ to the Church – Taking the gospel out and getting all into Salvation</a:t>
            </a:r>
            <a:endParaRPr kumimoji="0" lang="en-GB" sz="32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endParaRPr>
          </a:p>
        </p:txBody>
      </p:sp>
    </p:spTree>
    <p:extLst>
      <p:ext uri="{BB962C8B-B14F-4D97-AF65-F5344CB8AC3E}">
        <p14:creationId xmlns:p14="http://schemas.microsoft.com/office/powerpoint/2010/main" val="875096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dirty="0" smtClean="0"/>
          </a:p>
        </p:txBody>
      </p:sp>
      <p:pic>
        <p:nvPicPr>
          <p:cNvPr id="36867" name="Picture 2" descr="C:\Users\Godswill T.K Mensah\Desktop\TK's document on pen drive\wall papers\3D Glass Imaginations Wallpapers [1600x1200] HD Collection\35.jpg"/>
          <p:cNvPicPr>
            <a:picLocks noGrp="1" noChangeAspect="1" noChangeArrowheads="1"/>
          </p:cNvPicPr>
          <p:nvPr>
            <p:ph idx="1"/>
          </p:nvPr>
        </p:nvPicPr>
        <p:blipFill>
          <a:blip r:embed="rId3" cstate="print"/>
          <a:srcRect/>
          <a:stretch>
            <a:fillRect/>
          </a:stretch>
        </p:blipFill>
        <p:spPr>
          <a:xfrm>
            <a:off x="0" y="0"/>
            <a:ext cx="9144000" cy="6858000"/>
          </a:xfrm>
        </p:spPr>
      </p:pic>
      <p:sp>
        <p:nvSpPr>
          <p:cNvPr id="6" name="Rectangle 5"/>
          <p:cNvSpPr/>
          <p:nvPr/>
        </p:nvSpPr>
        <p:spPr>
          <a:xfrm>
            <a:off x="762000" y="381000"/>
            <a:ext cx="7772399" cy="1323439"/>
          </a:xfrm>
          <a:prstGeom prst="rect">
            <a:avLst/>
          </a:prstGeom>
        </p:spPr>
        <p:txBody>
          <a:bodyPr wrap="square">
            <a:spAutoFit/>
          </a:bodyPr>
          <a:lstStyle/>
          <a:p>
            <a:pPr algn="ctr">
              <a:defRPr/>
            </a:pPr>
            <a:r>
              <a:rPr lang="en-US" sz="8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Church Leadership</a:t>
            </a:r>
            <a:endParaRPr lang="en-US" sz="8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Rectangle 1"/>
          <p:cNvSpPr/>
          <p:nvPr/>
        </p:nvSpPr>
        <p:spPr>
          <a:xfrm>
            <a:off x="228601" y="2133600"/>
            <a:ext cx="7467600" cy="4031873"/>
          </a:xfrm>
          <a:prstGeom prst="rect">
            <a:avLst/>
          </a:prstGeom>
        </p:spPr>
        <p:txBody>
          <a:bodyPr wrap="square">
            <a:spAutoFit/>
          </a:bodyPr>
          <a:lstStyle/>
          <a:p>
            <a:pPr marL="571500" indent="-571500" fontAlgn="base">
              <a:spcBef>
                <a:spcPct val="0"/>
              </a:spcBef>
              <a:spcAft>
                <a:spcPct val="0"/>
              </a:spcAft>
              <a:buFont typeface="Arial" pitchFamily="34" charset="0"/>
              <a:buChar char="•"/>
              <a:defRPr/>
            </a:pPr>
            <a:r>
              <a:rPr lang="en-US" sz="32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Church leadership is a call to Spirituality</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is a person of prayer</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must be a person of “vital piety”</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must lead with love</a:t>
            </a:r>
            <a:endParaRPr lang="en-GB" sz="3200" b="1" dirty="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3230630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dirty="0" smtClean="0"/>
          </a:p>
        </p:txBody>
      </p:sp>
      <p:pic>
        <p:nvPicPr>
          <p:cNvPr id="36867" name="Picture 2" descr="C:\Users\Godswill T.K Mensah\Desktop\TK's document on pen drive\wall papers\3D Glass Imaginations Wallpapers [1600x1200] HD Collection\35.jpg"/>
          <p:cNvPicPr>
            <a:picLocks noGrp="1" noChangeAspect="1" noChangeArrowheads="1"/>
          </p:cNvPicPr>
          <p:nvPr>
            <p:ph idx="1"/>
          </p:nvPr>
        </p:nvPicPr>
        <p:blipFill>
          <a:blip r:embed="rId3" cstate="print"/>
          <a:srcRect/>
          <a:stretch>
            <a:fillRect/>
          </a:stretch>
        </p:blipFill>
        <p:spPr>
          <a:xfrm>
            <a:off x="0" y="0"/>
            <a:ext cx="9144000" cy="6858000"/>
          </a:xfrm>
        </p:spPr>
      </p:pic>
      <p:sp>
        <p:nvSpPr>
          <p:cNvPr id="6" name="Rectangle 5"/>
          <p:cNvSpPr/>
          <p:nvPr/>
        </p:nvSpPr>
        <p:spPr>
          <a:xfrm>
            <a:off x="762000" y="381000"/>
            <a:ext cx="7772399" cy="1323439"/>
          </a:xfrm>
          <a:prstGeom prst="rect">
            <a:avLst/>
          </a:prstGeom>
        </p:spPr>
        <p:txBody>
          <a:bodyPr wrap="square">
            <a:spAutoFit/>
          </a:bodyPr>
          <a:lstStyle/>
          <a:p>
            <a:pPr algn="ctr">
              <a:defRPr/>
            </a:pPr>
            <a:r>
              <a:rPr lang="en-US" sz="8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Church Leadership</a:t>
            </a:r>
            <a:endParaRPr lang="en-US" sz="8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Rectangle 1"/>
          <p:cNvSpPr/>
          <p:nvPr/>
        </p:nvSpPr>
        <p:spPr>
          <a:xfrm>
            <a:off x="228601" y="2133600"/>
            <a:ext cx="7467600" cy="4031873"/>
          </a:xfrm>
          <a:prstGeom prst="rect">
            <a:avLst/>
          </a:prstGeom>
        </p:spPr>
        <p:txBody>
          <a:bodyPr wrap="square">
            <a:spAutoFit/>
          </a:bodyPr>
          <a:lstStyle/>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Church leadership is a call to Spirituality</a:t>
            </a:r>
          </a:p>
          <a:p>
            <a:pPr marL="571500" indent="-571500" fontAlgn="base">
              <a:spcBef>
                <a:spcPct val="0"/>
              </a:spcBef>
              <a:spcAft>
                <a:spcPct val="0"/>
              </a:spcAft>
              <a:buFont typeface="Arial" pitchFamily="34" charset="0"/>
              <a:buChar char="•"/>
              <a:defRPr/>
            </a:pPr>
            <a:r>
              <a:rPr lang="en-US" sz="32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is a person of prayer</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must be a person of “vital piety”</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must lead with love</a:t>
            </a:r>
            <a:endParaRPr lang="en-GB" sz="3200" b="1" dirty="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1382877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dirty="0" smtClean="0"/>
          </a:p>
        </p:txBody>
      </p:sp>
      <p:pic>
        <p:nvPicPr>
          <p:cNvPr id="36867" name="Picture 2" descr="C:\Users\Godswill T.K Mensah\Desktop\TK's document on pen drive\wall papers\3D Glass Imaginations Wallpapers [1600x1200] HD Collection\35.jpg"/>
          <p:cNvPicPr>
            <a:picLocks noGrp="1" noChangeAspect="1" noChangeArrowheads="1"/>
          </p:cNvPicPr>
          <p:nvPr>
            <p:ph idx="1"/>
          </p:nvPr>
        </p:nvPicPr>
        <p:blipFill>
          <a:blip r:embed="rId3" cstate="print"/>
          <a:srcRect/>
          <a:stretch>
            <a:fillRect/>
          </a:stretch>
        </p:blipFill>
        <p:spPr>
          <a:xfrm>
            <a:off x="0" y="0"/>
            <a:ext cx="9144000" cy="6858000"/>
          </a:xfrm>
        </p:spPr>
      </p:pic>
      <p:sp>
        <p:nvSpPr>
          <p:cNvPr id="6" name="Rectangle 5"/>
          <p:cNvSpPr/>
          <p:nvPr/>
        </p:nvSpPr>
        <p:spPr>
          <a:xfrm>
            <a:off x="762000" y="381000"/>
            <a:ext cx="7772399" cy="1323439"/>
          </a:xfrm>
          <a:prstGeom prst="rect">
            <a:avLst/>
          </a:prstGeom>
        </p:spPr>
        <p:txBody>
          <a:bodyPr wrap="square">
            <a:spAutoFit/>
          </a:bodyPr>
          <a:lstStyle/>
          <a:p>
            <a:pPr algn="ctr">
              <a:defRPr/>
            </a:pPr>
            <a:r>
              <a:rPr lang="en-US" sz="8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Church Leadership</a:t>
            </a:r>
            <a:endParaRPr lang="en-US" sz="8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Rectangle 1"/>
          <p:cNvSpPr/>
          <p:nvPr/>
        </p:nvSpPr>
        <p:spPr>
          <a:xfrm>
            <a:off x="228601" y="2133600"/>
            <a:ext cx="7467600" cy="4031873"/>
          </a:xfrm>
          <a:prstGeom prst="rect">
            <a:avLst/>
          </a:prstGeom>
        </p:spPr>
        <p:txBody>
          <a:bodyPr wrap="square">
            <a:spAutoFit/>
          </a:bodyPr>
          <a:lstStyle/>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Church leadership is a call to Spirituality</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is a person of prayer</a:t>
            </a:r>
          </a:p>
          <a:p>
            <a:pPr marL="571500" indent="-571500" fontAlgn="base">
              <a:spcBef>
                <a:spcPct val="0"/>
              </a:spcBef>
              <a:spcAft>
                <a:spcPct val="0"/>
              </a:spcAft>
              <a:buFont typeface="Arial" pitchFamily="34" charset="0"/>
              <a:buChar char="•"/>
              <a:defRPr/>
            </a:pPr>
            <a:r>
              <a:rPr lang="en-US" sz="32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must be a person of “vital piety”</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must lead with love</a:t>
            </a:r>
            <a:endParaRPr lang="en-GB" sz="3200" b="1" dirty="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3002676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dirty="0" smtClean="0"/>
          </a:p>
        </p:txBody>
      </p:sp>
      <p:pic>
        <p:nvPicPr>
          <p:cNvPr id="36867" name="Picture 2" descr="C:\Users\Godswill T.K Mensah\Desktop\TK's document on pen drive\wall papers\3D Glass Imaginations Wallpapers [1600x1200] HD Collection\35.jpg"/>
          <p:cNvPicPr>
            <a:picLocks noGrp="1" noChangeAspect="1" noChangeArrowheads="1"/>
          </p:cNvPicPr>
          <p:nvPr>
            <p:ph idx="1"/>
          </p:nvPr>
        </p:nvPicPr>
        <p:blipFill>
          <a:blip r:embed="rId3" cstate="print"/>
          <a:srcRect/>
          <a:stretch>
            <a:fillRect/>
          </a:stretch>
        </p:blipFill>
        <p:spPr>
          <a:xfrm>
            <a:off x="0" y="0"/>
            <a:ext cx="9144000" cy="6858000"/>
          </a:xfrm>
        </p:spPr>
      </p:pic>
      <p:sp>
        <p:nvSpPr>
          <p:cNvPr id="6" name="Rectangle 5"/>
          <p:cNvSpPr/>
          <p:nvPr/>
        </p:nvSpPr>
        <p:spPr>
          <a:xfrm>
            <a:off x="762000" y="381000"/>
            <a:ext cx="7772399" cy="1323439"/>
          </a:xfrm>
          <a:prstGeom prst="rect">
            <a:avLst/>
          </a:prstGeom>
        </p:spPr>
        <p:txBody>
          <a:bodyPr wrap="square">
            <a:spAutoFit/>
          </a:bodyPr>
          <a:lstStyle/>
          <a:p>
            <a:pPr algn="ctr">
              <a:defRPr/>
            </a:pPr>
            <a:r>
              <a:rPr lang="en-US" sz="8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Church Leadership</a:t>
            </a:r>
            <a:endParaRPr lang="en-US" sz="8000" kern="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2" name="Rectangle 1"/>
          <p:cNvSpPr/>
          <p:nvPr/>
        </p:nvSpPr>
        <p:spPr>
          <a:xfrm>
            <a:off x="228601" y="2133600"/>
            <a:ext cx="7467600" cy="4031873"/>
          </a:xfrm>
          <a:prstGeom prst="rect">
            <a:avLst/>
          </a:prstGeom>
        </p:spPr>
        <p:txBody>
          <a:bodyPr wrap="square">
            <a:spAutoFit/>
          </a:bodyPr>
          <a:lstStyle/>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Church leadership is a call to Spirituality</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is a person of prayer</a:t>
            </a:r>
          </a:p>
          <a:p>
            <a:pPr marL="571500" indent="-571500" fontAlgn="base">
              <a:spcBef>
                <a:spcPct val="0"/>
              </a:spcBef>
              <a:spcAft>
                <a:spcPct val="0"/>
              </a:spcAft>
              <a:buFont typeface="Arial" pitchFamily="34" charset="0"/>
              <a:buChar char="•"/>
              <a:defRPr/>
            </a:pPr>
            <a:r>
              <a:rPr lang="en-US" sz="3200" b="1"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must be a person of “vital piety”</a:t>
            </a:r>
          </a:p>
          <a:p>
            <a:pPr marL="571500" indent="-571500" fontAlgn="base">
              <a:spcBef>
                <a:spcPct val="0"/>
              </a:spcBef>
              <a:spcAft>
                <a:spcPct val="0"/>
              </a:spcAft>
              <a:buFont typeface="Arial" pitchFamily="34" charset="0"/>
              <a:buChar char="•"/>
              <a:defRPr/>
            </a:pPr>
            <a:r>
              <a:rPr lang="en-US" sz="32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spiritual leader must lead with love</a:t>
            </a:r>
            <a:endParaRPr lang="en-GB" sz="3200" b="1" dirty="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2889377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040E3F-110C-4245-ADB1-41BAF4E48E2D}" type="slidenum">
              <a:rPr lang="en-US" smtClean="0">
                <a:solidFill>
                  <a:prstClr val="white">
                    <a:tint val="75000"/>
                  </a:prstClr>
                </a:solidFill>
              </a:rPr>
              <a:pPr/>
              <a:t>35</a:t>
            </a:fld>
            <a:endParaRPr lang="en-US" dirty="0">
              <a:solidFill>
                <a:prstClr val="white">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5604" y="1447800"/>
            <a:ext cx="5760396" cy="3785652"/>
          </a:xfrm>
          <a:prstGeom prst="rect">
            <a:avLst/>
          </a:prstGeom>
        </p:spPr>
        <p:txBody>
          <a:bodyPr wrap="square">
            <a:spAutoFit/>
          </a:bodyPr>
          <a:lstStyle/>
          <a:p>
            <a:pPr algn="ctr" fontAlgn="base">
              <a:spcBef>
                <a:spcPct val="0"/>
              </a:spcBef>
              <a:spcAft>
                <a:spcPct val="0"/>
              </a:spcAft>
              <a:defRPr/>
            </a:pPr>
            <a:r>
              <a:rPr lang="en-US" sz="80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Be the best that you can be</a:t>
            </a:r>
            <a:endParaRPr lang="en-GB" sz="80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2683152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idealness</a:t>
            </a:r>
          </a:p>
        </p:txBody>
      </p:sp>
      <p:sp>
        <p:nvSpPr>
          <p:cNvPr id="38915" name="Slide Number Placeholder 3"/>
          <p:cNvSpPr>
            <a:spLocks noGrp="1"/>
          </p:cNvSpPr>
          <p:nvPr>
            <p:ph type="sldNum" sz="quarter" idx="12"/>
          </p:nvPr>
        </p:nvSpPr>
        <p:spPr>
          <a:noFill/>
        </p:spPr>
        <p:txBody>
          <a:bodyPr/>
          <a:lstStyle/>
          <a:p>
            <a:fld id="{890BD8D3-BF27-455D-AC82-11C008762770}" type="slidenum">
              <a:rPr lang="en-US" smtClean="0">
                <a:solidFill>
                  <a:srgbClr val="FFFFFF"/>
                </a:solidFill>
              </a:rPr>
              <a:pPr/>
              <a:t>36</a:t>
            </a:fld>
            <a:endParaRPr lang="en-US" dirty="0" smtClean="0">
              <a:solidFill>
                <a:srgbClr val="FFFFFF"/>
              </a:solidFill>
            </a:endParaRPr>
          </a:p>
        </p:txBody>
      </p:sp>
      <p:pic>
        <p:nvPicPr>
          <p:cNvPr id="38916" name="Picture 2" descr="C:\Users\Godswill T.K Mensah\Desktop\July folders\SELLU\foday\MindBOdysize1.jpg"/>
          <p:cNvPicPr>
            <a:picLocks noGrp="1" noChangeAspect="1" noChangeArrowheads="1"/>
          </p:cNvPicPr>
          <p:nvPr>
            <p:ph idx="1"/>
          </p:nvPr>
        </p:nvPicPr>
        <p:blipFill>
          <a:blip r:embed="rId3" cstate="print"/>
          <a:srcRect/>
          <a:stretch>
            <a:fillRect/>
          </a:stretch>
        </p:blipFill>
        <p:spPr>
          <a:xfrm>
            <a:off x="0" y="762000"/>
            <a:ext cx="9144000" cy="8024813"/>
          </a:xfrm>
        </p:spPr>
      </p:pic>
      <p:sp>
        <p:nvSpPr>
          <p:cNvPr id="5" name="Rectangle 4"/>
          <p:cNvSpPr/>
          <p:nvPr/>
        </p:nvSpPr>
        <p:spPr>
          <a:xfrm>
            <a:off x="0" y="0"/>
            <a:ext cx="9144000" cy="1447800"/>
          </a:xfrm>
          <a:prstGeom prst="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lang="en-US" sz="48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Have the Mind of a Leader</a:t>
            </a:r>
            <a:endParaRPr lang="en-US" sz="48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696505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MINISTRY\SPIRITUAL INFO\ASI INFO\SLIDE\11\11-15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Users\Owner\Documents\MINISTRY\Evangelism Facts\SPIRITUAL INFO\ASI INFO\SLIDE\03\03-14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Rectangle 6"/>
          <p:cNvSpPr/>
          <p:nvPr/>
        </p:nvSpPr>
        <p:spPr>
          <a:xfrm>
            <a:off x="304800" y="1720840"/>
            <a:ext cx="5635352" cy="3416320"/>
          </a:xfrm>
          <a:prstGeom prst="rect">
            <a:avLst/>
          </a:prstGeom>
        </p:spPr>
        <p:txBody>
          <a:bodyPr wrap="square">
            <a:spAutoFit/>
          </a:bodyPr>
          <a:lstStyle/>
          <a:p>
            <a:pPr algn="ctr">
              <a:lnSpc>
                <a:spcPct val="90000"/>
              </a:lnSpc>
              <a:spcBef>
                <a:spcPct val="0"/>
              </a:spcBef>
              <a:defRPr/>
            </a:pPr>
            <a:r>
              <a:rPr lang="en-US" sz="6000" dirty="0" smtClean="0">
                <a:solidFill>
                  <a:schemeClr val="bg1"/>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To be called to be a Church leader is a called to </a:t>
            </a:r>
          </a:p>
          <a:p>
            <a:pPr algn="ctr">
              <a:lnSpc>
                <a:spcPct val="90000"/>
              </a:lnSpc>
              <a:spcBef>
                <a:spcPct val="0"/>
              </a:spcBef>
              <a:defRPr/>
            </a:pPr>
            <a:r>
              <a:rPr lang="en-US" sz="6000"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rPr>
              <a:t>“Feed my Sheep”</a:t>
            </a:r>
            <a:endParaRPr lang="en-US" sz="6000" dirty="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Bernard MT Condensed" pitchFamily="18" charset="0"/>
              <a:cs typeface="Arial" pitchFamily="34" charset="0"/>
            </a:endParaRPr>
          </a:p>
        </p:txBody>
      </p:sp>
    </p:spTree>
    <p:extLst>
      <p:ext uri="{BB962C8B-B14F-4D97-AF65-F5344CB8AC3E}">
        <p14:creationId xmlns:p14="http://schemas.microsoft.com/office/powerpoint/2010/main" val="1975704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132856"/>
            <a:ext cx="3600400" cy="1944216"/>
          </a:xfrm>
        </p:spPr>
        <p:txBody>
          <a:bodyPr>
            <a:normAutofit/>
          </a:bodyPr>
          <a:lstStyle/>
          <a:p>
            <a:r>
              <a:rPr lang="en-US" sz="5400" b="1" dirty="0" smtClean="0">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Ref" pitchFamily="18" charset="0"/>
                <a:cs typeface="Arial" pitchFamily="34" charset="0"/>
              </a:rPr>
              <a:t>Question Time</a:t>
            </a:r>
            <a:endParaRPr lang="en-IE" sz="5400" b="1" dirty="0">
              <a:solidFill>
                <a:srgbClr val="FFFF00"/>
              </a:solidFill>
              <a:effectLst>
                <a:outerShdw blurRad="38100" dist="38100" dir="2700000" algn="tl">
                  <a:srgbClr val="000000">
                    <a:alpha val="43137"/>
                  </a:srgbClr>
                </a:outerShdw>
              </a:effectLst>
              <a:latin typeface="Georgia Ref" pitchFamily="18" charset="0"/>
            </a:endParaRPr>
          </a:p>
        </p:txBody>
      </p:sp>
    </p:spTree>
    <p:extLst>
      <p:ext uri="{BB962C8B-B14F-4D97-AF65-F5344CB8AC3E}">
        <p14:creationId xmlns:p14="http://schemas.microsoft.com/office/powerpoint/2010/main" val="1085884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49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40E3F-110C-4245-ADB1-41BAF4E48E2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635000"/>
            <a:ext cx="723900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John 21:17 </a:t>
            </a:r>
            <a:endParaRPr kumimoji="0" lang="en-US" sz="36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1</a:t>
            </a:r>
            <a:r>
              <a:rPr kumimoji="0" lang="en-US" sz="3200" b="1" i="0" u="none" strike="noStrike" kern="1200" cap="none" spc="0" normalizeH="0" baseline="3000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7 </a:t>
            </a:r>
            <a:r>
              <a:rPr kumimoji="0" lang="en-US" sz="32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He </a:t>
            </a:r>
            <a:r>
              <a:rPr kumimoji="0" lang="en-US" sz="32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uLnTx/>
                <a:uFillTx/>
                <a:latin typeface="Georgia" pitchFamily="18" charset="0"/>
                <a:ea typeface="+mn-ea"/>
                <a:cs typeface="Arial" pitchFamily="34" charset="0"/>
              </a:rPr>
              <a:t>said to him the third time, "Simon, son of Jonah, do you love Me?" Peter was grieved because He said to him the third time, "Do you love Me?" And he said to Him, "Lord, You know all things; You know that I love You." Jesus said to him, "Feed My sheep.</a:t>
            </a:r>
          </a:p>
        </p:txBody>
      </p:sp>
    </p:spTree>
    <p:extLst>
      <p:ext uri="{BB962C8B-B14F-4D97-AF65-F5344CB8AC3E}">
        <p14:creationId xmlns:p14="http://schemas.microsoft.com/office/powerpoint/2010/main" val="857758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2040E3F-110C-4245-ADB1-41BAF4E48E2D}" type="slidenum">
              <a:rPr lang="en-US" smtClean="0">
                <a:solidFill>
                  <a:prstClr val="white">
                    <a:tint val="75000"/>
                  </a:prstClr>
                </a:solidFill>
              </a:rPr>
              <a:pPr/>
              <a:t>5</a:t>
            </a:fld>
            <a:endParaRPr lang="en-US">
              <a:solidFill>
                <a:prstClr val="white">
                  <a:tint val="75000"/>
                </a:prstClr>
              </a:solidFill>
            </a:endParaRPr>
          </a:p>
        </p:txBody>
      </p:sp>
      <p:pic>
        <p:nvPicPr>
          <p:cNvPr id="1027" name="Picture 3" descr="C:\Users\Pr.Godswill\Pictures\ALL MY PICTURES\ASI INFO\SLIDESSSS\05\0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0"/>
            <a:ext cx="9137904" cy="6853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672709"/>
            <a:ext cx="9137904" cy="5109091"/>
          </a:xfrm>
          <a:prstGeom prst="rect">
            <a:avLst/>
          </a:prstGeom>
        </p:spPr>
        <p:txBody>
          <a:bodyPr wrap="square">
            <a:spAutoFit/>
          </a:bodyPr>
          <a:lstStyle/>
          <a:p>
            <a:pPr algn="ctr">
              <a:defRPr/>
            </a:pPr>
            <a:r>
              <a:rPr lang="en-US" sz="8000" b="1" dirty="0" smtClean="0">
                <a:solidFill>
                  <a:prstClr val="white"/>
                </a:solidFill>
                <a:effectLst>
                  <a:outerShdw blurRad="38100" dist="38100" dir="2700000" algn="tl">
                    <a:srgbClr val="000000"/>
                  </a:outerShdw>
                </a:effectLst>
                <a:latin typeface="Bradley Hand ITC" pitchFamily="66" charset="0"/>
              </a:rPr>
              <a:t>What is</a:t>
            </a:r>
          </a:p>
          <a:p>
            <a:pPr algn="ctr">
              <a:defRPr/>
            </a:pPr>
            <a:r>
              <a:rPr lang="en-US" sz="8000" b="1" dirty="0" smtClean="0">
                <a:solidFill>
                  <a:srgbClr val="FFFF00"/>
                </a:solidFill>
                <a:effectLst>
                  <a:outerShdw blurRad="38100" dist="38100" dir="2700000" algn="tl">
                    <a:srgbClr val="000000"/>
                  </a:outerShdw>
                </a:effectLst>
                <a:latin typeface="Georgia" pitchFamily="18" charset="0"/>
              </a:rPr>
              <a:t>LEADERSHIP</a:t>
            </a:r>
          </a:p>
          <a:p>
            <a:pPr algn="ctr">
              <a:defRPr/>
            </a:pPr>
            <a:r>
              <a:rPr lang="en-US" sz="16600" b="1" dirty="0">
                <a:solidFill>
                  <a:srgbClr val="FFFF00"/>
                </a:solidFill>
                <a:effectLst>
                  <a:outerShdw blurRad="38100" dist="38100" dir="2700000" algn="tl">
                    <a:srgbClr val="000000"/>
                  </a:outerShdw>
                </a:effectLst>
                <a:latin typeface="Arial Black" pitchFamily="34" charset="0"/>
              </a:rPr>
              <a:t>?</a:t>
            </a:r>
            <a:endParaRPr lang="en-US" sz="16600" b="1" dirty="0">
              <a:solidFill>
                <a:srgbClr val="FFFFFF"/>
              </a:solidFill>
              <a:effectLst>
                <a:outerShdw blurRad="38100" dist="38100" dir="2700000" algn="tl">
                  <a:srgbClr val="000000"/>
                </a:outerShdw>
              </a:effectLst>
              <a:latin typeface="Arial Black" pitchFamily="34" charset="0"/>
            </a:endParaRPr>
          </a:p>
        </p:txBody>
      </p:sp>
    </p:spTree>
    <p:extLst>
      <p:ext uri="{BB962C8B-B14F-4D97-AF65-F5344CB8AC3E}">
        <p14:creationId xmlns:p14="http://schemas.microsoft.com/office/powerpoint/2010/main" val="3383465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2040E3F-110C-4245-ADB1-41BAF4E48E2D}" type="slidenum">
              <a:rPr lang="en-US" smtClean="0">
                <a:solidFill>
                  <a:prstClr val="white">
                    <a:tint val="75000"/>
                  </a:prstClr>
                </a:solidFill>
              </a:rPr>
              <a:pPr/>
              <a:t>6</a:t>
            </a:fld>
            <a:endParaRPr lang="en-US">
              <a:solidFill>
                <a:prstClr val="white">
                  <a:tint val="75000"/>
                </a:prstClr>
              </a:solidFill>
            </a:endParaRPr>
          </a:p>
        </p:txBody>
      </p:sp>
      <p:pic>
        <p:nvPicPr>
          <p:cNvPr id="1027" name="Picture 3" descr="C:\Users\Pr.Godswill\Pictures\ALL MY PICTURES\ASI INFO\SLIDESSSS\05\05-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0"/>
            <a:ext cx="9137904" cy="6853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981670"/>
            <a:ext cx="9137904" cy="923330"/>
          </a:xfrm>
          <a:prstGeom prst="rect">
            <a:avLst/>
          </a:prstGeom>
        </p:spPr>
        <p:txBody>
          <a:bodyPr wrap="square">
            <a:spAutoFit/>
          </a:bodyPr>
          <a:lstStyle/>
          <a:p>
            <a:pPr algn="ctr">
              <a:defRPr/>
            </a:pPr>
            <a:r>
              <a:rPr lang="en-US" sz="5400" b="1" dirty="0" smtClean="0">
                <a:solidFill>
                  <a:srgbClr val="FFFF00"/>
                </a:solidFill>
                <a:effectLst>
                  <a:outerShdw blurRad="38100" dist="38100" dir="2700000" algn="tl">
                    <a:srgbClr val="000000"/>
                  </a:outerShdw>
                </a:effectLst>
                <a:latin typeface="Georgia" pitchFamily="18" charset="0"/>
              </a:rPr>
              <a:t>LEADERSHIP</a:t>
            </a:r>
            <a:endParaRPr lang="en-US" sz="5400" b="1" dirty="0">
              <a:solidFill>
                <a:srgbClr val="FFFFFF"/>
              </a:solidFill>
              <a:effectLst>
                <a:outerShdw blurRad="38100" dist="38100" dir="2700000" algn="tl">
                  <a:srgbClr val="000000"/>
                </a:outerShdw>
              </a:effectLst>
              <a:latin typeface="Georgia" pitchFamily="18" charset="0"/>
            </a:endParaRPr>
          </a:p>
        </p:txBody>
      </p:sp>
      <p:sp>
        <p:nvSpPr>
          <p:cNvPr id="7" name="Rectangle 6"/>
          <p:cNvSpPr/>
          <p:nvPr/>
        </p:nvSpPr>
        <p:spPr>
          <a:xfrm>
            <a:off x="304800" y="1828800"/>
            <a:ext cx="8580120" cy="4524315"/>
          </a:xfrm>
          <a:prstGeom prst="rect">
            <a:avLst/>
          </a:prstGeom>
        </p:spPr>
        <p:txBody>
          <a:bodyPr wrap="square">
            <a:spAutoFit/>
          </a:bodyPr>
          <a:lstStyle/>
          <a:p>
            <a:pPr marL="571500" indent="-571500">
              <a:buFont typeface="Wingdings" pitchFamily="2" charset="2"/>
              <a:buChar char="ü"/>
            </a:pPr>
            <a:r>
              <a:rPr lang="en-US" sz="32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"a process of social influence in which one person can enlist the aid and support of others in the accomplishment of a common task"</a:t>
            </a:r>
            <a:endParaRPr lang="en-GB" sz="32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a:p>
            <a:pPr marL="571500" indent="-571500">
              <a:buFont typeface="Wingdings" pitchFamily="2" charset="2"/>
              <a:buChar char="ü"/>
            </a:pPr>
            <a:r>
              <a:rPr lang="en-US" sz="32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“the action of leading a group of people or an organization, or the ability to do this”</a:t>
            </a:r>
          </a:p>
          <a:p>
            <a:pPr marL="571500" indent="-571500">
              <a:buFont typeface="Wingdings" pitchFamily="2" charset="2"/>
              <a:buChar char="ü"/>
            </a:pPr>
            <a:r>
              <a:rPr lang="en-US" sz="3200" b="1" dirty="0" smtClean="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rPr>
              <a:t>"organizing a group of people to achieve a common goal"</a:t>
            </a:r>
            <a:endParaRPr lang="en-GB" sz="3200" b="1" dirty="0">
              <a:solidFill>
                <a:prstClr val="white"/>
              </a:solidFill>
              <a:effectLst>
                <a:glow rad="101600">
                  <a:prstClr val="black">
                    <a:alpha val="60000"/>
                  </a:prstClr>
                </a:glow>
                <a:outerShdw blurRad="38100" dist="38100" dir="2700000" algn="tl">
                  <a:srgbClr val="000000">
                    <a:alpha val="43137"/>
                  </a:srgbClr>
                </a:outerShdw>
                <a:reflection blurRad="6350" stA="55000" endA="300" endPos="455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3246114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25474868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Documents\REGENT\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1677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Documents\REGENT\imag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49891" cy="685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1759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4475</TotalTime>
  <Words>1225</Words>
  <Application>Microsoft Office PowerPoint</Application>
  <PresentationFormat>On-screen Show (4:3)</PresentationFormat>
  <Paragraphs>124</Paragraphs>
  <Slides>39</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39</vt:i4>
      </vt:variant>
    </vt:vector>
  </HeadingPairs>
  <TitlesOfParts>
    <vt:vector size="53" baseType="lpstr">
      <vt:lpstr>Arial</vt:lpstr>
      <vt:lpstr>Arial Black</vt:lpstr>
      <vt:lpstr>Bernard MT Condensed</vt:lpstr>
      <vt:lpstr>Bodoni MT Condensed</vt:lpstr>
      <vt:lpstr>Bradley Hand ITC</vt:lpstr>
      <vt:lpstr>Calibri</vt:lpstr>
      <vt:lpstr>Georgia</vt:lpstr>
      <vt:lpstr>Georgia Ref</vt:lpstr>
      <vt:lpstr>Wingdings</vt:lpstr>
      <vt:lpstr>Office Theme</vt:lpstr>
      <vt:lpstr>4_Office Theme</vt:lpstr>
      <vt:lpstr>3_Office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idealness</vt:lpstr>
      <vt:lpstr>PowerPoint Presentation</vt:lpstr>
      <vt:lpstr>Question Time</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PASTOR JOSIAH</dc:creator>
  <cp:lastModifiedBy>Editor</cp:lastModifiedBy>
  <cp:revision>331</cp:revision>
  <dcterms:created xsi:type="dcterms:W3CDTF">2010-01-29T23:39:48Z</dcterms:created>
  <dcterms:modified xsi:type="dcterms:W3CDTF">2022-05-01T22:15:29Z</dcterms:modified>
</cp:coreProperties>
</file>